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88" r:id="rId2"/>
    <p:sldId id="352" r:id="rId3"/>
    <p:sldId id="355" r:id="rId4"/>
    <p:sldId id="376" r:id="rId5"/>
    <p:sldId id="353" r:id="rId6"/>
    <p:sldId id="370" r:id="rId7"/>
    <p:sldId id="391" r:id="rId8"/>
    <p:sldId id="392" r:id="rId9"/>
    <p:sldId id="342" r:id="rId10"/>
    <p:sldId id="400" r:id="rId11"/>
    <p:sldId id="389" r:id="rId12"/>
    <p:sldId id="347" r:id="rId13"/>
    <p:sldId id="390" r:id="rId14"/>
    <p:sldId id="364" r:id="rId15"/>
    <p:sldId id="380" r:id="rId16"/>
    <p:sldId id="381" r:id="rId17"/>
    <p:sldId id="343" r:id="rId18"/>
    <p:sldId id="356" r:id="rId19"/>
    <p:sldId id="357" r:id="rId20"/>
    <p:sldId id="373" r:id="rId21"/>
    <p:sldId id="335" r:id="rId22"/>
    <p:sldId id="336" r:id="rId23"/>
    <p:sldId id="371" r:id="rId24"/>
    <p:sldId id="383" r:id="rId25"/>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48"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FF"/>
    <a:srgbClr val="808080"/>
    <a:srgbClr val="C8C9C7"/>
    <a:srgbClr val="0076CE"/>
    <a:srgbClr val="EEEEEE"/>
    <a:srgbClr val="B7295A"/>
    <a:srgbClr val="41B6E6"/>
    <a:srgbClr val="00447C"/>
    <a:srgbClr val="42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12" autoAdjust="0"/>
  </p:normalViewPr>
  <p:slideViewPr>
    <p:cSldViewPr snapToGrid="0" showGuides="1">
      <p:cViewPr varScale="1">
        <p:scale>
          <a:sx n="159" d="100"/>
          <a:sy n="159" d="100"/>
        </p:scale>
        <p:origin x="148" y="104"/>
      </p:cViewPr>
      <p:guideLst>
        <p:guide orient="horz" pos="2148"/>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p:scale>
          <a:sx n="79" d="100"/>
          <a:sy n="79" d="100"/>
        </p:scale>
        <p:origin x="2769" y="-3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2021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2021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Several</a:t>
            </a:r>
            <a:r>
              <a:rPr lang="en-US" altLang="en-US" baseline="0" dirty="0">
                <a:cs typeface="Arial" charset="0"/>
              </a:rPr>
              <a:t> choices are available for auto scheduling ADMe job policies. The actual call syntax regardless of the method used to initiate them are identical therefore it’s the trigger method that differs. The</a:t>
            </a:r>
            <a:r>
              <a:rPr lang="en-US" altLang="en-US" dirty="0">
                <a:cs typeface="Arial" charset="0"/>
              </a:rPr>
              <a:t> following pertains to both Standard and Batch policy initiation.</a:t>
            </a:r>
            <a:endParaRPr lang="en-US" altLang="en-US" baseline="0" dirty="0">
              <a:cs typeface="Arial" charset="0"/>
            </a:endParaRPr>
          </a:p>
          <a:p>
            <a:r>
              <a:rPr lang="en-US" altLang="en-US" baseline="0" dirty="0">
                <a:cs typeface="Arial" charset="0"/>
              </a:rPr>
              <a:t>The syntax for starting a job policy is: </a:t>
            </a:r>
          </a:p>
          <a:p>
            <a:r>
              <a:rPr lang="en-US" altLang="en-US" b="1" baseline="0" dirty="0">
                <a:cs typeface="Arial" charset="0"/>
              </a:rPr>
              <a:t>adme  -batch  </a:t>
            </a:r>
            <a:r>
              <a:rPr lang="en-US" altLang="en-US" b="1" i="1" baseline="0" dirty="0">
                <a:cs typeface="Arial" charset="0"/>
              </a:rPr>
              <a:t>job-policy-name</a:t>
            </a:r>
            <a:r>
              <a:rPr lang="en-US" altLang="en-US" b="1" baseline="0" dirty="0">
                <a:cs typeface="Arial" charset="0"/>
              </a:rPr>
              <a:t>  </a:t>
            </a:r>
          </a:p>
          <a:p>
            <a:r>
              <a:rPr lang="en-US" altLang="en-US" b="1" baseline="0" dirty="0">
                <a:cs typeface="Arial" charset="0"/>
              </a:rPr>
              <a:t>adme  -BATCH </a:t>
            </a:r>
            <a:r>
              <a:rPr lang="en-US" altLang="en-US" b="1" i="1" baseline="0" dirty="0">
                <a:cs typeface="Arial" charset="0"/>
              </a:rPr>
              <a:t>job-policy-name</a:t>
            </a:r>
            <a:endParaRPr lang="en-US" altLang="en-US" b="1" baseline="0" dirty="0">
              <a:cs typeface="Arial" charset="0"/>
            </a:endParaRPr>
          </a:p>
          <a:p>
            <a:r>
              <a:rPr lang="en-US" altLang="en-US" baseline="0" dirty="0">
                <a:cs typeface="Arial" charset="0"/>
              </a:rPr>
              <a:t>The case sensitivity of the –</a:t>
            </a:r>
            <a:r>
              <a:rPr lang="en-US" altLang="en-US" b="1" baseline="0" dirty="0">
                <a:cs typeface="Arial" charset="0"/>
              </a:rPr>
              <a:t>batch</a:t>
            </a:r>
            <a:r>
              <a:rPr lang="en-US" altLang="en-US" baseline="0" dirty="0">
                <a:cs typeface="Arial" charset="0"/>
              </a:rPr>
              <a:t> parameter is significant. If issued as lower case the command prompt will return immediately, using upper case it will return with an appropriate RC value only</a:t>
            </a:r>
            <a:r>
              <a:rPr lang="en-US" altLang="en-US" dirty="0">
                <a:cs typeface="Arial" charset="0"/>
              </a:rPr>
              <a:t> </a:t>
            </a:r>
            <a:r>
              <a:rPr lang="en-US" altLang="en-US" baseline="0" dirty="0">
                <a:cs typeface="Arial" charset="0"/>
              </a:rPr>
              <a:t>once a job has ended.</a:t>
            </a:r>
            <a:endParaRPr lang="en-US" alt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077913" y="692150"/>
            <a:ext cx="4778375" cy="268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298450" y="3457950"/>
            <a:ext cx="6337300" cy="5227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This workflow staging directly to a Windows based </a:t>
            </a:r>
            <a:r>
              <a:rPr lang="en-US" altLang="en-US" dirty="0" err="1">
                <a:cs typeface="Arial" charset="0"/>
              </a:rPr>
              <a:t>GeoDrive</a:t>
            </a:r>
            <a:r>
              <a:rPr lang="en-US" altLang="en-US" dirty="0">
                <a:cs typeface="Arial" charset="0"/>
              </a:rPr>
              <a:t> drive letter where migrated data is handled one time by ADMe. File data </a:t>
            </a:r>
            <a:r>
              <a:rPr lang="en-US" altLang="en-US" baseline="0" dirty="0">
                <a:cs typeface="Arial" charset="0"/>
              </a:rPr>
              <a:t>lands initially in a local disk area cache from where </a:t>
            </a:r>
            <a:r>
              <a:rPr lang="en-US" altLang="en-US" baseline="0" dirty="0" err="1">
                <a:cs typeface="Arial" charset="0"/>
              </a:rPr>
              <a:t>GeoDrive</a:t>
            </a:r>
            <a:r>
              <a:rPr lang="en-US" altLang="en-US" baseline="0" dirty="0">
                <a:cs typeface="Arial" charset="0"/>
              </a:rPr>
              <a:t> automatically uploads the data files to the cloud object store</a:t>
            </a:r>
            <a:r>
              <a:rPr lang="en-US" altLang="en-US" dirty="0">
                <a:cs typeface="Arial" charset="0"/>
              </a:rPr>
              <a:t>.</a:t>
            </a:r>
          </a:p>
          <a:p>
            <a:r>
              <a:rPr lang="en-US" altLang="en-US" dirty="0">
                <a:cs typeface="Arial" charset="0"/>
              </a:rPr>
              <a:t>Each </a:t>
            </a:r>
            <a:r>
              <a:rPr lang="en-US" altLang="en-US" dirty="0" err="1">
                <a:cs typeface="Arial" charset="0"/>
              </a:rPr>
              <a:t>GeoDrive</a:t>
            </a:r>
            <a:r>
              <a:rPr lang="en-US" altLang="en-US" dirty="0">
                <a:cs typeface="Arial" charset="0"/>
              </a:rPr>
              <a:t> virtual drive letter can be</a:t>
            </a:r>
            <a:r>
              <a:rPr lang="en-US" altLang="en-US" baseline="0" dirty="0">
                <a:cs typeface="Arial" charset="0"/>
              </a:rPr>
              <a:t> authenticated to different ECS object stores each using different ECS account credentials. </a:t>
            </a:r>
            <a:r>
              <a:rPr lang="en-US" altLang="en-US" baseline="0" dirty="0" err="1">
                <a:cs typeface="Arial" charset="0"/>
              </a:rPr>
              <a:t>GeoDrive</a:t>
            </a:r>
            <a:r>
              <a:rPr lang="en-US" altLang="en-US" baseline="0" dirty="0">
                <a:cs typeface="Arial" charset="0"/>
              </a:rPr>
              <a:t> can leverage ECS retention capabilities for purposes of protecting data from being altered and to automate retention policies having them managed within ECS itself.</a:t>
            </a:r>
          </a:p>
          <a:p>
            <a:r>
              <a:rPr lang="en-US" altLang="en-US" dirty="0">
                <a:cs typeface="Arial" charset="0"/>
              </a:rPr>
              <a:t>This product is free to any ECS customers and is simple to 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This screen shot showing the </a:t>
            </a:r>
            <a:r>
              <a:rPr lang="en-US" altLang="en-US" dirty="0" err="1">
                <a:cs typeface="Arial" charset="0"/>
              </a:rPr>
              <a:t>GeoDrive</a:t>
            </a:r>
            <a:r>
              <a:rPr lang="en-US" altLang="en-US" dirty="0">
                <a:cs typeface="Arial" charset="0"/>
              </a:rPr>
              <a:t> ECS user interface. Refer to its specific documentation for further details.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When using </a:t>
            </a:r>
            <a:r>
              <a:rPr lang="en-US" altLang="en-US" dirty="0" err="1">
                <a:cs typeface="Arial" charset="0"/>
              </a:rPr>
              <a:t>GeoDrive</a:t>
            </a:r>
            <a:r>
              <a:rPr lang="en-US" altLang="en-US" dirty="0">
                <a:cs typeface="Arial" charset="0"/>
              </a:rPr>
              <a:t> a visible indicator is provided to identify filenames which have been uploaded. Once a file is uploaded the Windows Offline X is displayed over the file icon. Note: only files have this indicator not directories. By default CIFS-ECS removes the file from its local cache disk replacing it with a stub file thereby reclaiming its capacity in the cache.</a:t>
            </a:r>
          </a:p>
          <a:p>
            <a:r>
              <a:rPr lang="en-US" altLang="en-US" dirty="0">
                <a:cs typeface="Arial" charset="0"/>
              </a:rPr>
              <a:t>Recovering a file is accomplished using standard Windows explorer such as copy paste, drag and drop or simply double clicking the file involved. Since the stored files are not de-duplicated or compressed,  it is possible to leverage various cloud browsers such as </a:t>
            </a:r>
            <a:r>
              <a:rPr lang="en-US" altLang="en-US" dirty="0" err="1">
                <a:cs typeface="Arial" charset="0"/>
              </a:rPr>
              <a:t>S3</a:t>
            </a:r>
            <a:r>
              <a:rPr lang="en-US" altLang="en-US" dirty="0">
                <a:cs typeface="Arial" charset="0"/>
              </a:rPr>
              <a:t> Browser a 3</a:t>
            </a:r>
            <a:r>
              <a:rPr lang="en-US" altLang="en-US" baseline="30000" dirty="0">
                <a:cs typeface="Arial" charset="0"/>
              </a:rPr>
              <a:t>rd</a:t>
            </a:r>
            <a:r>
              <a:rPr lang="en-US" altLang="en-US" dirty="0">
                <a:cs typeface="Arial" charset="0"/>
              </a:rPr>
              <a:t> party free shareware to access the files using appropriate authentication credentials.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077913" y="692150"/>
            <a:ext cx="4778375" cy="268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279485" y="3918810"/>
            <a:ext cx="6337300" cy="5112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cs typeface="Arial" charset="0"/>
              </a:rPr>
              <a:t>Two workflows are shown, </a:t>
            </a:r>
          </a:p>
          <a:p>
            <a:r>
              <a:rPr lang="en-US" altLang="en-US" dirty="0">
                <a:cs typeface="Arial" charset="0"/>
              </a:rPr>
              <a:t>CB direct relies on </a:t>
            </a:r>
            <a:r>
              <a:rPr lang="en-US" altLang="en-US" baseline="0" dirty="0">
                <a:cs typeface="Arial" charset="0"/>
              </a:rPr>
              <a:t>the </a:t>
            </a:r>
            <a:r>
              <a:rPr lang="en-US" altLang="en-US" baseline="0" dirty="0" err="1">
                <a:cs typeface="Arial" charset="0"/>
              </a:rPr>
              <a:t>MagFS</a:t>
            </a:r>
            <a:r>
              <a:rPr lang="en-US" altLang="en-US" baseline="0" dirty="0">
                <a:cs typeface="Arial" charset="0"/>
              </a:rPr>
              <a:t> or </a:t>
            </a:r>
            <a:r>
              <a:rPr lang="en-US" altLang="en-US" baseline="0" dirty="0" err="1">
                <a:cs typeface="Arial" charset="0"/>
              </a:rPr>
              <a:t>Cloudboost</a:t>
            </a:r>
            <a:r>
              <a:rPr lang="en-US" altLang="en-US" baseline="0" dirty="0">
                <a:cs typeface="Arial" charset="0"/>
              </a:rPr>
              <a:t> agent installed on a Windows staging server. This approach with CB is no longer supported.</a:t>
            </a:r>
          </a:p>
          <a:p>
            <a:r>
              <a:rPr lang="en-US" altLang="en-US" baseline="0" dirty="0">
                <a:cs typeface="Arial" charset="0"/>
              </a:rPr>
              <a:t>CB indirect relies on a Networker backup being performed and directed to a CB device defined to it </a:t>
            </a:r>
          </a:p>
          <a:p>
            <a:r>
              <a:rPr lang="en-US" altLang="en-US" dirty="0">
                <a:cs typeface="Arial" charset="0"/>
              </a:rPr>
              <a:t>The Networker</a:t>
            </a:r>
            <a:r>
              <a:rPr lang="en-US" altLang="en-US" baseline="0" dirty="0">
                <a:cs typeface="Arial" charset="0"/>
              </a:rPr>
              <a:t> workflow is similar to doing regular tapeout however rather than writing to tape or DD the Networker target device is now replaced with a Networker CB device established to the CB appliance. Local staging disk is still required to hold the staged data. </a:t>
            </a:r>
          </a:p>
          <a:p>
            <a:r>
              <a:rPr lang="en-US" altLang="en-US" dirty="0">
                <a:cs typeface="Arial" charset="0"/>
              </a:rPr>
              <a:t>Recoveries and lifecycle management are accomplished in the normal manner via Networker.</a:t>
            </a:r>
            <a:endParaRPr lang="en-US" altLang="en-US" baseline="0"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This slide documents the cloud providers supported by Cloud Boost.</a:t>
            </a:r>
          </a:p>
          <a:p>
            <a:r>
              <a:rPr lang="en-US" altLang="en-US" b="1" dirty="0">
                <a:cs typeface="Arial" charset="0"/>
              </a:rPr>
              <a:t>Note</a:t>
            </a:r>
            <a:r>
              <a:rPr lang="en-US" altLang="en-US" dirty="0">
                <a:cs typeface="Arial" charset="0"/>
              </a:rPr>
              <a:t>: </a:t>
            </a:r>
            <a:r>
              <a:rPr lang="en-US" altLang="en-US" dirty="0" err="1">
                <a:cs typeface="Arial" charset="0"/>
              </a:rPr>
              <a:t>GeoDrive</a:t>
            </a:r>
            <a:r>
              <a:rPr lang="en-US" altLang="en-US" dirty="0">
                <a:cs typeface="Arial" charset="0"/>
              </a:rPr>
              <a:t> currently supports EMC ECS only </a:t>
            </a:r>
          </a:p>
          <a:p>
            <a:r>
              <a:rPr lang="en-US" altLang="en-US" dirty="0">
                <a:cs typeface="Arial" charset="0"/>
              </a:rPr>
              <a:t>Although CB supports the various cloud providers shown only one can be used at a time. If you choose to switch to a different provider you will lose access to data stored to the current provider.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 –</a:t>
            </a:r>
            <a:r>
              <a:rPr lang="en-US" altLang="en-US" b="1" dirty="0">
                <a:cs typeface="Arial" charset="0"/>
              </a:rPr>
              <a:t>expire</a:t>
            </a:r>
            <a:r>
              <a:rPr lang="en-US" altLang="en-US" dirty="0">
                <a:cs typeface="Arial" charset="0"/>
              </a:rPr>
              <a:t> option looks for the keyword </a:t>
            </a:r>
            <a:r>
              <a:rPr lang="en-US" altLang="en-US" b="1" dirty="0">
                <a:cs typeface="Arial" charset="0"/>
              </a:rPr>
              <a:t>EXPIRE</a:t>
            </a:r>
            <a:r>
              <a:rPr lang="en-US" altLang="en-US" dirty="0">
                <a:cs typeface="Arial" charset="0"/>
              </a:rPr>
              <a:t> within the staging path field of a ADMe client group which is automatically converted into a date format </a:t>
            </a:r>
            <a:r>
              <a:rPr lang="en-US" altLang="en-US" b="1" dirty="0">
                <a:cs typeface="Arial" charset="0"/>
              </a:rPr>
              <a:t>YYYY-MM-DD</a:t>
            </a:r>
            <a:r>
              <a:rPr lang="en-US" altLang="en-US" dirty="0">
                <a:cs typeface="Arial" charset="0"/>
              </a:rPr>
              <a:t> representing the users defined retention period taken from parameters passed in a job policy definition. This results in a folder within the staging path representing the intended retention period of the data residing under this folder. </a:t>
            </a:r>
          </a:p>
          <a:p>
            <a:r>
              <a:rPr lang="en-US" altLang="en-US" dirty="0">
                <a:cs typeface="Arial" charset="0"/>
              </a:rPr>
              <a:t>The round option when checked will round up the day value to the 1</a:t>
            </a:r>
            <a:r>
              <a:rPr lang="en-US" altLang="en-US" baseline="30000" dirty="0">
                <a:cs typeface="Arial" charset="0"/>
              </a:rPr>
              <a:t>st</a:t>
            </a:r>
            <a:r>
              <a:rPr lang="en-US" altLang="en-US" dirty="0">
                <a:cs typeface="Arial" charset="0"/>
              </a:rPr>
              <a:t> of the next month of the defined retention period thereby reducing the number of top level expire date folders created by consolidating them under a given common folder covering an entire months set of migrations.</a:t>
            </a:r>
          </a:p>
          <a:p>
            <a:r>
              <a:rPr lang="en-US" altLang="en-US" dirty="0">
                <a:cs typeface="Arial" charset="0"/>
              </a:rPr>
              <a:t>ADMe provides a special job function –</a:t>
            </a:r>
            <a:r>
              <a:rPr lang="en-US" altLang="en-US" b="1" dirty="0" err="1">
                <a:cs typeface="Arial" charset="0"/>
              </a:rPr>
              <a:t>clouddatapurge</a:t>
            </a:r>
            <a:r>
              <a:rPr lang="en-US" altLang="en-US" dirty="0">
                <a:cs typeface="Arial" charset="0"/>
              </a:rPr>
              <a:t> which scans for eligible expiry date folder structures deleting them when appropriate but it supports a CIFS share only and was added to support </a:t>
            </a:r>
            <a:r>
              <a:rPr lang="en-US" altLang="en-US" dirty="0" err="1">
                <a:cs typeface="Arial" charset="0"/>
              </a:rPr>
              <a:t>CloudBoost</a:t>
            </a:r>
            <a:r>
              <a:rPr lang="en-US" altLang="en-US" dirty="0">
                <a:cs typeface="Arial" charset="0"/>
              </a:rPr>
              <a:t> direct workflow which is no longer supported therefore this option is now considered deprecated.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690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Sample 1 TB job execution directed to ECS using CIFS-ECS gateway. Right hand side demonstrates the run time associated with staging non-incrementally while the right hand side demonstrates the run time for the same 1 TB backup when staged incrementally once the incremental baseline has been established.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Sample 1 TB job execution directed to Amazons </a:t>
            </a:r>
            <a:r>
              <a:rPr lang="en-US" altLang="en-US" dirty="0" err="1">
                <a:cs typeface="Arial" charset="0"/>
              </a:rPr>
              <a:t>S3</a:t>
            </a:r>
            <a:r>
              <a:rPr lang="en-US" altLang="en-US" dirty="0">
                <a:cs typeface="Arial" charset="0"/>
              </a:rPr>
              <a:t> storage using Amazons TNT Drive gateway. Right hand side demonstrates the run time associated with staging non-incrementally while the right hand side demonstrates the run time for the same 1 TB backup when staged incrementally once the incremental baseline has been established.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Sample 1 TB job execution directed to ECS using </a:t>
            </a:r>
            <a:r>
              <a:rPr lang="en-US" altLang="en-US" dirty="0" err="1">
                <a:cs typeface="Arial" charset="0"/>
              </a:rPr>
              <a:t>CloudBoost</a:t>
            </a:r>
            <a:r>
              <a:rPr lang="en-US" altLang="en-US" dirty="0">
                <a:cs typeface="Arial" charset="0"/>
              </a:rPr>
              <a:t> as a direct gateway. Right hand side demonstrates the run time associated with staging incrementally once the incremental baseline has been established while  on the right demonstrates the run time for the same 1 TB backup when staged non-incrementally.</a:t>
            </a:r>
          </a:p>
          <a:p>
            <a:r>
              <a:rPr lang="en-US" altLang="en-US" dirty="0">
                <a:solidFill>
                  <a:srgbClr val="FF0000"/>
                </a:solidFill>
                <a:cs typeface="Arial" charset="0"/>
              </a:rPr>
              <a:t>Note: The use of </a:t>
            </a:r>
            <a:r>
              <a:rPr lang="en-US" altLang="en-US" dirty="0" err="1">
                <a:solidFill>
                  <a:srgbClr val="FF0000"/>
                </a:solidFill>
                <a:cs typeface="Arial" charset="0"/>
              </a:rPr>
              <a:t>CloudBoost</a:t>
            </a:r>
            <a:r>
              <a:rPr lang="en-US" altLang="en-US" dirty="0">
                <a:solidFill>
                  <a:srgbClr val="FF0000"/>
                </a:solidFill>
                <a:cs typeface="Arial" charset="0"/>
              </a:rPr>
              <a:t> direct agent to Windows is no longer supported by CB or ADMe.</a:t>
            </a:r>
          </a:p>
          <a:p>
            <a:endParaRPr lang="en-US" altLang="en-US" dirty="0">
              <a:cs typeface="Arial" charset="0"/>
            </a:endParaRPr>
          </a:p>
          <a:p>
            <a:endParaRPr lang="en-US" alt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Auto scheduling job policies relies on </a:t>
            </a:r>
            <a:r>
              <a:rPr lang="en-US" altLang="en-US" dirty="0" err="1">
                <a:cs typeface="Arial" charset="0"/>
              </a:rPr>
              <a:t>Avamar’s</a:t>
            </a:r>
            <a:r>
              <a:rPr lang="en-US" altLang="en-US" dirty="0">
                <a:cs typeface="Arial" charset="0"/>
              </a:rPr>
              <a:t> root </a:t>
            </a:r>
            <a:r>
              <a:rPr lang="en-US" altLang="en-US" dirty="0" err="1">
                <a:cs typeface="Arial" charset="0"/>
              </a:rPr>
              <a:t>CRONtab</a:t>
            </a:r>
            <a:r>
              <a:rPr lang="en-US" altLang="en-US" dirty="0">
                <a:cs typeface="Arial" charset="0"/>
              </a:rPr>
              <a:t> which is manipulated as required from either the Web-UI or CLI Menu. Its syntax and capabilities with respect to when, frequency of execution are those offered by the normal Unix/Linux CRON syntax.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an Excel based ADMe calculator tool useful in providing ballpark run time figures.  You must provide the expected staging rates and tape write phase throughput rates. By changing these values and the number of threads used one can get a feel for how long the migration process will take.</a:t>
            </a:r>
          </a:p>
          <a:p>
            <a:r>
              <a:rPr lang="en-US" dirty="0"/>
              <a:t>Conservative values to use would be as follows:</a:t>
            </a:r>
          </a:p>
          <a:p>
            <a:r>
              <a:rPr lang="en-US" b="1" dirty="0"/>
              <a:t>Staging Rat</a:t>
            </a:r>
            <a:r>
              <a:rPr lang="en-US" dirty="0"/>
              <a:t>e: 75-100 GB/</a:t>
            </a:r>
            <a:r>
              <a:rPr lang="en-US" dirty="0" err="1"/>
              <a:t>Hr</a:t>
            </a:r>
            <a:r>
              <a:rPr lang="en-US" dirty="0"/>
              <a:t>/Thread</a:t>
            </a:r>
          </a:p>
          <a:p>
            <a:r>
              <a:rPr lang="en-US" b="1" dirty="0"/>
              <a:t>Tape Backup Phase</a:t>
            </a:r>
            <a:r>
              <a:rPr lang="en-US" dirty="0"/>
              <a:t>: 100 GB/</a:t>
            </a:r>
            <a:r>
              <a:rPr lang="en-US" dirty="0" err="1"/>
              <a:t>Hr</a:t>
            </a:r>
            <a:r>
              <a:rPr lang="en-US" dirty="0"/>
              <a:t>/Thread </a:t>
            </a:r>
          </a:p>
          <a:p>
            <a:r>
              <a:rPr lang="en-US" dirty="0"/>
              <a:t>using Networker PSS feature this value could be in the range of  200-400 GB/</a:t>
            </a:r>
            <a:r>
              <a:rPr lang="en-US" dirty="0" err="1"/>
              <a:t>Hr</a:t>
            </a:r>
            <a:r>
              <a:rPr lang="en-US" dirty="0"/>
              <a:t> </a:t>
            </a:r>
          </a:p>
          <a:p>
            <a:r>
              <a:rPr lang="en-US" dirty="0"/>
              <a:t>High density file system where file counts are in the millions will perform less.</a:t>
            </a:r>
          </a:p>
          <a:p>
            <a:endParaRPr lang="en-US" dirty="0"/>
          </a:p>
        </p:txBody>
      </p:sp>
    </p:spTree>
    <p:extLst>
      <p:ext uri="{BB962C8B-B14F-4D97-AF65-F5344CB8AC3E}">
        <p14:creationId xmlns:p14="http://schemas.microsoft.com/office/powerpoint/2010/main" val="423697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ADMe related material and latest code build levels can be found at the above link.</a:t>
            </a:r>
          </a:p>
          <a:p>
            <a:r>
              <a:rPr lang="en-US" dirty="0"/>
              <a:t>Always check this site for latest ADMe patch builds before an installation and use the latest patch build.  </a:t>
            </a:r>
          </a:p>
        </p:txBody>
      </p:sp>
    </p:spTree>
    <p:extLst>
      <p:ext uri="{BB962C8B-B14F-4D97-AF65-F5344CB8AC3E}">
        <p14:creationId xmlns:p14="http://schemas.microsoft.com/office/powerpoint/2010/main" val="76631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389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5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From the</a:t>
            </a:r>
            <a:r>
              <a:rPr lang="en-US" altLang="en-US" baseline="0" dirty="0">
                <a:cs typeface="Arial" charset="0"/>
              </a:rPr>
              <a:t> ADMe Web-UI Job-Policies tab highlight the desired row then right-click to display its context menu. Choose appropriate option to schedule a job by entering desired start date &amp; time accordingly. Additional options exist for modifying an existing schedule, un-scheduling a job or temporarily disabling it from the scheduler while retaining its current start date &amp; time to be re-enabled later.</a:t>
            </a:r>
            <a:endParaRPr lang="en-US" alt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Leveraging the Networker scheduler to trigger an ADMe job can be useful in situations where the end user is more comfortable and familiar with the Networker NMC </a:t>
            </a:r>
            <a:r>
              <a:rPr lang="en-US" altLang="en-US" baseline="0" dirty="0">
                <a:cs typeface="Arial" charset="0"/>
              </a:rPr>
              <a:t>console</a:t>
            </a:r>
            <a:r>
              <a:rPr lang="en-US" altLang="en-US" dirty="0">
                <a:cs typeface="Arial" charset="0"/>
              </a:rPr>
              <a:t>. The process will appear similar to a regular Networker job therefore</a:t>
            </a:r>
            <a:r>
              <a:rPr lang="en-US" altLang="en-US" baseline="0" dirty="0">
                <a:cs typeface="Arial" charset="0"/>
              </a:rPr>
              <a:t> can be scheduled </a:t>
            </a:r>
            <a:r>
              <a:rPr lang="en-US" altLang="en-US" dirty="0">
                <a:cs typeface="Arial" charset="0"/>
              </a:rPr>
              <a:t>via</a:t>
            </a:r>
            <a:r>
              <a:rPr lang="en-US" altLang="en-US" baseline="0" dirty="0">
                <a:cs typeface="Arial" charset="0"/>
              </a:rPr>
              <a:t> Networker’s own scheduler. It has been used to accommodate a customers Help Desk by allowing them to monitor run times and completion status of ADMe jobs in a manner similar to what they use to monitor their other Networker backups. </a:t>
            </a:r>
          </a:p>
          <a:p>
            <a:r>
              <a:rPr lang="en-US" altLang="en-US" dirty="0">
                <a:cs typeface="Arial" charset="0"/>
              </a:rPr>
              <a:t> This process relies on Networker’s pre/post script calls referred to as PNPC call and is documented</a:t>
            </a:r>
            <a:r>
              <a:rPr lang="en-US" altLang="en-US" baseline="0" dirty="0">
                <a:cs typeface="Arial" charset="0"/>
              </a:rPr>
              <a:t> in the ADMe User Guide.</a:t>
            </a:r>
            <a:endParaRPr lang="en-US" alt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email notifications are automatically sent at the end of each job policy containing </a:t>
            </a:r>
            <a:r>
              <a:rPr lang="en-US" altLang="en-US" baseline="0" dirty="0">
                <a:cs typeface="Arial" charset="0"/>
              </a:rPr>
              <a:t>the status of all the migration phases</a:t>
            </a:r>
            <a:r>
              <a:rPr lang="en-US" altLang="en-US" dirty="0">
                <a:cs typeface="Arial" charset="0"/>
              </a:rPr>
              <a:t>. Their content is quite detailed enabling you to focus in on the primary cause of a failure. The mail content is presented in the body of the email but occasionally there may be non-displayable characters resulting in the mail system converting the body content to a .bin file attachment. To make it easier to read in this situation ADMe also attaches a .txt file of the email content.</a:t>
            </a:r>
          </a:p>
          <a:p>
            <a:r>
              <a:rPr lang="en-US" altLang="en-US" dirty="0">
                <a:cs typeface="Arial" charset="0"/>
              </a:rPr>
              <a:t>Email</a:t>
            </a:r>
            <a:r>
              <a:rPr lang="en-US" altLang="en-US" baseline="0" dirty="0">
                <a:cs typeface="Arial" charset="0"/>
              </a:rPr>
              <a:t> notifications are sent to the mail address’s defined in the environment file being used by the job policy. There are two email address fields, the regular mail-to field will receive both success and error notifications while the mail-error field will receive only error notifications. The mail-error field is intended to coordinate</a:t>
            </a:r>
            <a:r>
              <a:rPr lang="en-US" altLang="en-US" dirty="0">
                <a:cs typeface="Arial" charset="0"/>
              </a:rPr>
              <a:t> with a customers help desk recipient who may record or open help tickets.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317415" y="2997200"/>
            <a:ext cx="6337300" cy="584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ADMe job statistics can be ported to a custom spread sheet for portability of reporting on the all jobs completion status. Results are stored in two csv files and along with the supplied custom spreadsheet can be emailed by clicking on the mail icon in upper right corner of the Job-Activity tab. The csv files must be saved to a desktop which has Excel installed into a folder named C:\ADME in order for the built in macros to locate them when importing the csv file contents.</a:t>
            </a:r>
          </a:p>
          <a:p>
            <a:r>
              <a:rPr lang="en-US" altLang="en-US" dirty="0">
                <a:cs typeface="Arial" charset="0"/>
              </a:rPr>
              <a:t>This spreadsheet is a necessity when ADMe is used to migrate ADS data to a new system with Data Domain to provide the cross reference details reflecting the migration completion status and date/time along with the ADMe backup selection dates used. These are the necessary metrics needed to locate the date/time within the target Avamar Restore GUI calendar of the backup which now represents the migrated data.</a:t>
            </a:r>
          </a:p>
          <a:p>
            <a:r>
              <a:rPr lang="en-US" altLang="en-US" dirty="0">
                <a:cs typeface="Arial"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ADMe</a:t>
            </a:r>
            <a:r>
              <a:rPr lang="en-US" altLang="en-US" baseline="0" dirty="0">
                <a:cs typeface="Arial" charset="0"/>
              </a:rPr>
              <a:t> can stage backup data to cloud or object storage directly or indirectly. Indirect would rely on a tape application such as Networker which is configured with an ADVFD</a:t>
            </a:r>
            <a:r>
              <a:rPr lang="en-US" altLang="en-US" dirty="0">
                <a:cs typeface="Arial" charset="0"/>
              </a:rPr>
              <a:t> </a:t>
            </a:r>
            <a:r>
              <a:rPr lang="en-US" altLang="en-US" baseline="0" dirty="0">
                <a:cs typeface="Arial" charset="0"/>
              </a:rPr>
              <a:t>to store </a:t>
            </a:r>
            <a:r>
              <a:rPr lang="en-US" altLang="en-US" dirty="0">
                <a:cs typeface="Arial" charset="0"/>
              </a:rPr>
              <a:t>the migrated b</a:t>
            </a:r>
            <a:r>
              <a:rPr lang="en-US" altLang="en-US" baseline="0" dirty="0">
                <a:cs typeface="Arial" charset="0"/>
              </a:rPr>
              <a:t>ackup on a cloud based target device. Stored Directly would imply the </a:t>
            </a:r>
            <a:r>
              <a:rPr lang="en-US" altLang="en-US" dirty="0">
                <a:cs typeface="Arial" charset="0"/>
              </a:rPr>
              <a:t>staging disk used is a cloud enabled disk therefore only the staging phase would be required by ADMe.</a:t>
            </a:r>
            <a:endParaRPr lang="en-US" altLang="en-US" baseline="0" dirty="0">
              <a:cs typeface="Arial" charset="0"/>
            </a:endParaRPr>
          </a:p>
          <a:p>
            <a:r>
              <a:rPr lang="en-US" altLang="en-US" baseline="0" dirty="0">
                <a:cs typeface="Arial" charset="0"/>
              </a:rPr>
              <a:t>In either case a compatible gateway must be used to provide the link between the staging server or Networker instance to the cloud or object storage. From </a:t>
            </a:r>
            <a:r>
              <a:rPr lang="en-US" altLang="en-US" baseline="0" dirty="0" err="1">
                <a:cs typeface="Arial" charset="0"/>
              </a:rPr>
              <a:t>ADMe’s</a:t>
            </a:r>
            <a:r>
              <a:rPr lang="en-US" altLang="en-US" baseline="0" dirty="0">
                <a:cs typeface="Arial" charset="0"/>
              </a:rPr>
              <a:t> perspective it has no explicit knowledge if cloud storage is being used or not. A cloud gateway would need to present the cloud storage using a OS compatible protocol such as CIFS, NFS or iSCSI all of which Avamar backups can be recovered to.</a:t>
            </a:r>
          </a:p>
          <a:p>
            <a:r>
              <a:rPr lang="en-US" altLang="en-US" dirty="0">
                <a:cs typeface="Arial" charset="0"/>
              </a:rPr>
              <a:t>When uploading files to cloud storage in a </a:t>
            </a:r>
            <a:r>
              <a:rPr lang="en-US" altLang="en-US" dirty="0" err="1">
                <a:cs typeface="Arial" charset="0"/>
              </a:rPr>
              <a:t>deduplicated</a:t>
            </a:r>
            <a:r>
              <a:rPr lang="en-US" altLang="en-US" dirty="0">
                <a:cs typeface="Arial" charset="0"/>
              </a:rPr>
              <a:t> format which would be a feature of the cloud gateway it becomes impossible to leverage any cloud providers lifecycle management capabilities as the cloud is aware only of the </a:t>
            </a:r>
            <a:r>
              <a:rPr lang="en-US" altLang="en-US" dirty="0" err="1">
                <a:cs typeface="Arial" charset="0"/>
              </a:rPr>
              <a:t>dedupliacted</a:t>
            </a:r>
            <a:r>
              <a:rPr lang="en-US" altLang="en-US" dirty="0">
                <a:cs typeface="Arial" charset="0"/>
              </a:rPr>
              <a:t> chunk data not the logical files. When using a gateway such as CIFS-ECS or EMC </a:t>
            </a:r>
            <a:r>
              <a:rPr lang="en-US" altLang="en-US" dirty="0" err="1">
                <a:cs typeface="Arial" charset="0"/>
              </a:rPr>
              <a:t>GeodDrive</a:t>
            </a:r>
            <a:r>
              <a:rPr lang="en-US" altLang="en-US" dirty="0">
                <a:cs typeface="Arial" charset="0"/>
              </a:rPr>
              <a:t> files which do not support deduplication their original logical format is maintained therefore you can leverage any cloud based functionality for managing retention, read only and even to make files immutable assuming the object storage involved supports it. </a:t>
            </a:r>
          </a:p>
          <a:p>
            <a:r>
              <a:rPr lang="en-US" altLang="en-US" dirty="0">
                <a:cs typeface="Arial" charset="0"/>
              </a:rPr>
              <a:t>By refraining from using deduplication of data in the cloud it will consume more storage but it greatly simplifies retrieval from the cloud as there are no specific dependencies on Avamar nor the GW in order to retrieve a file making it a good choice for LTR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 above Cloud gateways are</a:t>
            </a:r>
            <a:r>
              <a:rPr lang="en-US" altLang="en-US" baseline="0" dirty="0">
                <a:cs typeface="Arial" charset="0"/>
              </a:rPr>
              <a:t> all from EMC and have been verified to work satisfactorily with ADMe. </a:t>
            </a:r>
          </a:p>
          <a:p>
            <a:r>
              <a:rPr lang="en-US" altLang="en-US" baseline="0" dirty="0">
                <a:cs typeface="Arial" charset="0"/>
              </a:rPr>
              <a:t>All aspects of  using similar 3</a:t>
            </a:r>
            <a:r>
              <a:rPr lang="en-US" altLang="en-US" baseline="30000" dirty="0">
                <a:cs typeface="Arial" charset="0"/>
              </a:rPr>
              <a:t>rd</a:t>
            </a:r>
            <a:r>
              <a:rPr lang="en-US" altLang="en-US" baseline="0" dirty="0">
                <a:cs typeface="Arial" charset="0"/>
              </a:rPr>
              <a:t> party Cloud gateways would be the responsibility of the user.    </a:t>
            </a:r>
            <a:endParaRPr lang="en-US" alt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24326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628650" y="-342900"/>
            <a:ext cx="7886700" cy="296862"/>
          </a:xfrm>
          <a:prstGeom prst="rect">
            <a:avLst/>
          </a:prstGeom>
        </p:spPr>
        <p:txBody>
          <a:bodyPr/>
          <a:lstStyle>
            <a:lvl1pPr algn="ctr">
              <a:defRPr sz="1800"/>
            </a:lvl1pPr>
          </a:lstStyle>
          <a:p>
            <a:r>
              <a:rPr lang="en-US"/>
              <a:t>Click to edit Master title style</a:t>
            </a:r>
            <a:endParaRPr lang="en-US" dirty="0"/>
          </a:p>
        </p:txBody>
      </p:sp>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57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4" y="152400"/>
            <a:ext cx="8410575" cy="690563"/>
          </a:xfrm>
          <a:prstGeom prst="rect">
            <a:avLst/>
          </a:prstGeom>
        </p:spPr>
        <p:txBody>
          <a:bodyPr lIns="0" tIns="0" rIns="0" bIns="0" anchor="b" anchorCtr="0"/>
          <a:lstStyle>
            <a:lvl1pPr algn="l" defTabSz="685800" rtl="0" eaLnBrk="1" latinLnBrk="0" hangingPunct="1">
              <a:lnSpc>
                <a:spcPts val="2700"/>
              </a:lnSpc>
              <a:spcBef>
                <a:spcPct val="0"/>
              </a:spcBef>
              <a:buNone/>
              <a:defRPr lang="en-US" sz="2700" kern="1200" dirty="0">
                <a:solidFill>
                  <a:schemeClr val="tx2"/>
                </a:solidFill>
                <a:latin typeface="MetaNormalLF-Roman"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366714" y="842963"/>
            <a:ext cx="8410575" cy="302418"/>
          </a:xfrm>
          <a:prstGeom prst="rect">
            <a:avLst/>
          </a:prstGeom>
        </p:spPr>
        <p:txBody>
          <a:bodyPr lIns="0" tIns="0" rIns="0" bIns="0" anchor="t" anchorCtr="0"/>
          <a:lstStyle>
            <a:lvl1pPr marL="0" indent="0">
              <a:buNone/>
              <a:tabLst>
                <a:tab pos="600075" algn="l"/>
              </a:tabLst>
              <a:defRPr sz="1800" b="0">
                <a:solidFill>
                  <a:schemeClr val="bg2"/>
                </a:solidFill>
                <a:latin typeface="MetaNormalLF-Roman"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6713" y="1319213"/>
            <a:ext cx="8410575" cy="3137297"/>
          </a:xfrm>
          <a:prstGeom prst="rect">
            <a:avLst/>
          </a:prstGeom>
        </p:spPr>
        <p:txBody>
          <a:bodyPr lIns="0" tIns="0" rIns="0" bIns="0">
            <a:normAutofit/>
          </a:bodyPr>
          <a:lstStyle>
            <a:lvl1pPr marL="172641" indent="-172641">
              <a:buClr>
                <a:schemeClr val="tx2"/>
              </a:buClr>
              <a:defRPr sz="1800">
                <a:solidFill>
                  <a:schemeClr val="bg2"/>
                </a:solidFill>
              </a:defRPr>
            </a:lvl1pPr>
            <a:lvl2pPr>
              <a:buClr>
                <a:schemeClr val="tx2"/>
              </a:buClr>
              <a:defRPr sz="1500">
                <a:solidFill>
                  <a:schemeClr val="bg2"/>
                </a:solidFill>
              </a:defRPr>
            </a:lvl2pPr>
            <a:lvl3pPr>
              <a:buClr>
                <a:schemeClr val="tx2"/>
              </a:buClr>
              <a:defRPr sz="1350">
                <a:solidFill>
                  <a:schemeClr val="bg2"/>
                </a:solidFill>
              </a:defRPr>
            </a:lvl3pPr>
            <a:lvl4pPr>
              <a:buClr>
                <a:schemeClr val="tx2"/>
              </a:buClr>
              <a:buFont typeface="Wingdings" pitchFamily="2" charset="2"/>
              <a:buChar char="§"/>
              <a:defRPr sz="1200">
                <a:solidFill>
                  <a:schemeClr val="bg2"/>
                </a:solidFill>
              </a:defRPr>
            </a:lvl4pPr>
            <a:lvl5pPr>
              <a:buClr>
                <a:schemeClr val="tx2"/>
              </a:buClr>
              <a:defRPr sz="1200">
                <a:solidFill>
                  <a:schemeClr val="bg2"/>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5007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41806"/>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41806"/>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9" name="Content Placeholder 9"/>
          <p:cNvSpPr>
            <a:spLocks noGrp="1"/>
          </p:cNvSpPr>
          <p:nvPr>
            <p:ph sz="quarter" idx="13"/>
          </p:nvPr>
        </p:nvSpPr>
        <p:spPr>
          <a:xfrm>
            <a:off x="285750"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628650" y="-342900"/>
            <a:ext cx="7886700" cy="296862"/>
          </a:xfrm>
          <a:prstGeom prst="rect">
            <a:avLst/>
          </a:prstGeom>
        </p:spPr>
        <p:txBody>
          <a:bodyPr/>
          <a:lstStyle>
            <a:lvl1pPr algn="ctr">
              <a:defRPr sz="1800"/>
            </a:lvl1pPr>
          </a:lstStyle>
          <a:p>
            <a:r>
              <a:rPr lang="en-US"/>
              <a:t>Click to edit Master title style</a:t>
            </a:r>
          </a:p>
        </p:txBody>
      </p:sp>
    </p:spTree>
    <p:extLst>
      <p:ext uri="{BB962C8B-B14F-4D97-AF65-F5344CB8AC3E}">
        <p14:creationId xmlns:p14="http://schemas.microsoft.com/office/powerpoint/2010/main" val="322303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2021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1381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Y</a:t>
            </a: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730" r:id="rId1"/>
    <p:sldLayoutId id="2147483662" r:id="rId2"/>
    <p:sldLayoutId id="2147483673" r:id="rId3"/>
    <p:sldLayoutId id="2147483672" r:id="rId4"/>
    <p:sldLayoutId id="2147483713" r:id="rId5"/>
    <p:sldLayoutId id="2147483724" r:id="rId6"/>
    <p:sldLayoutId id="2147483725" r:id="rId7"/>
    <p:sldLayoutId id="2147483726" r:id="rId8"/>
    <p:sldLayoutId id="2147483667" r:id="rId9"/>
    <p:sldLayoutId id="2147483689" r:id="rId10"/>
    <p:sldLayoutId id="2147483715" r:id="rId11"/>
    <p:sldLayoutId id="2147483729" r:id="rId12"/>
    <p:sldLayoutId id="2147483731" r:id="rId13"/>
    <p:sldLayoutId id="2147483732"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s://www.dell.com/support/kbdoc/000182609"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notesSlide" Target="../notesSlides/notesSlide22.xml"/><Relationship Id="rId16"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jpeg"/></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66.png"/><Relationship Id="rId18" Type="http://schemas.openxmlformats.org/officeDocument/2006/relationships/image" Target="../media/image63.png"/><Relationship Id="rId3" Type="http://schemas.openxmlformats.org/officeDocument/2006/relationships/image" Target="../media/image65.pn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70.png"/><Relationship Id="rId2" Type="http://schemas.openxmlformats.org/officeDocument/2006/relationships/notesSlide" Target="../notesSlides/notesSlide23.xml"/><Relationship Id="rId16"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8.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22333"/>
            <a:ext cx="8572500" cy="387798"/>
          </a:xfrm>
          <a:prstGeom prst="rect">
            <a:avLst/>
          </a:prstGeom>
        </p:spPr>
        <p:txBody>
          <a:bodyPr/>
          <a:lstStyle/>
          <a:p>
            <a:r>
              <a:rPr lang="en-US" sz="2800" dirty="0"/>
              <a:t>ADMe Overview 2021-Part-2</a:t>
            </a:r>
          </a:p>
        </p:txBody>
      </p:sp>
    </p:spTree>
    <p:extLst>
      <p:ext uri="{BB962C8B-B14F-4D97-AF65-F5344CB8AC3E}">
        <p14:creationId xmlns:p14="http://schemas.microsoft.com/office/powerpoint/2010/main" val="208492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11"/>
          <p:cNvSpPr txBox="1">
            <a:spLocks noChangeArrowheads="1"/>
          </p:cNvSpPr>
          <p:nvPr/>
        </p:nvSpPr>
        <p:spPr bwMode="auto">
          <a:xfrm>
            <a:off x="3629432" y="1559719"/>
            <a:ext cx="2547938"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EMC </a:t>
            </a:r>
            <a:r>
              <a:rPr lang="en-US" altLang="en-US" sz="1500" dirty="0" err="1">
                <a:solidFill>
                  <a:schemeClr val="bg1">
                    <a:lumMod val="50000"/>
                  </a:schemeClr>
                </a:solidFill>
              </a:rPr>
              <a:t>GeoDrive</a:t>
            </a:r>
            <a:endParaRPr lang="en-US" altLang="en-US" sz="1500" dirty="0">
              <a:solidFill>
                <a:schemeClr val="bg1">
                  <a:lumMod val="50000"/>
                </a:schemeClr>
              </a:solidFill>
            </a:endParaRP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EMC </a:t>
            </a:r>
            <a:r>
              <a:rPr lang="en-US" altLang="en-US" sz="1500" dirty="0" err="1">
                <a:solidFill>
                  <a:schemeClr val="bg1">
                    <a:lumMod val="50000"/>
                  </a:schemeClr>
                </a:solidFill>
              </a:rPr>
              <a:t>CloudBoost</a:t>
            </a:r>
            <a:endParaRPr lang="en-US" altLang="en-US" sz="1500" dirty="0">
              <a:solidFill>
                <a:schemeClr val="bg1">
                  <a:lumMod val="50000"/>
                </a:schemeClr>
              </a:solidFill>
            </a:endParaRP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3</a:t>
            </a:r>
            <a:r>
              <a:rPr lang="en-US" altLang="en-US" sz="1500" baseline="30000" dirty="0">
                <a:solidFill>
                  <a:schemeClr val="bg1">
                    <a:lumMod val="50000"/>
                  </a:schemeClr>
                </a:solidFill>
              </a:rPr>
              <a:t>rd</a:t>
            </a:r>
            <a:r>
              <a:rPr lang="en-US" altLang="en-US" sz="1500" dirty="0">
                <a:solidFill>
                  <a:schemeClr val="bg1">
                    <a:lumMod val="50000"/>
                  </a:schemeClr>
                </a:solidFill>
              </a:rPr>
              <a:t> Party GW’s</a:t>
            </a:r>
          </a:p>
          <a:p>
            <a:pPr eaLnBrk="1" hangingPunct="1">
              <a:spcBef>
                <a:spcPct val="50000"/>
              </a:spcBef>
              <a:buClr>
                <a:schemeClr val="tx2">
                  <a:lumMod val="50000"/>
                </a:schemeClr>
              </a:buClr>
              <a:buSzPct val="125000"/>
              <a:defRPr/>
            </a:pPr>
            <a:endParaRPr lang="en-US" altLang="en-US" sz="1500" dirty="0">
              <a:solidFill>
                <a:schemeClr val="bg1">
                  <a:lumMod val="50000"/>
                </a:schemeClr>
              </a:solidFill>
            </a:endParaRPr>
          </a:p>
        </p:txBody>
      </p:sp>
      <p:sp>
        <p:nvSpPr>
          <p:cNvPr id="16392" name="Title 1"/>
          <p:cNvSpPr txBox="1">
            <a:spLocks/>
          </p:cNvSpPr>
          <p:nvPr/>
        </p:nvSpPr>
        <p:spPr bwMode="auto">
          <a:xfrm>
            <a:off x="1802891" y="181091"/>
            <a:ext cx="5328047" cy="40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r>
              <a:rPr lang="en-US" altLang="en-US" sz="1800" b="1" dirty="0">
                <a:solidFill>
                  <a:schemeClr val="bg1">
                    <a:lumMod val="50000"/>
                  </a:schemeClr>
                </a:solidFill>
              </a:rPr>
              <a:t>ADMe Cloud Related Workflows </a:t>
            </a:r>
          </a:p>
        </p:txBody>
      </p:sp>
    </p:spTree>
    <p:extLst>
      <p:ext uri="{BB962C8B-B14F-4D97-AF65-F5344CB8AC3E}">
        <p14:creationId xmlns:p14="http://schemas.microsoft.com/office/powerpoint/2010/main" val="16273443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345007" y="1163167"/>
            <a:ext cx="1181339" cy="1319793"/>
          </a:xfrm>
          <a:prstGeom prst="rect">
            <a:avLst/>
          </a:prstGeom>
          <a:solidFill>
            <a:schemeClr val="accent1">
              <a:alpha val="2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1711657" y="181039"/>
            <a:ext cx="5403056" cy="394723"/>
          </a:xfrm>
        </p:spPr>
        <p:txBody>
          <a:bodyPr/>
          <a:lstStyle/>
          <a:p>
            <a:pPr algn="ctr">
              <a:defRPr/>
            </a:pPr>
            <a:r>
              <a:rPr lang="en-US" sz="1500" b="1" dirty="0">
                <a:solidFill>
                  <a:schemeClr val="bg1">
                    <a:lumMod val="50000"/>
                  </a:schemeClr>
                </a:solidFill>
              </a:rPr>
              <a:t>Export via </a:t>
            </a:r>
            <a:r>
              <a:rPr lang="en-US" sz="1500" b="1" dirty="0" err="1">
                <a:solidFill>
                  <a:schemeClr val="bg1">
                    <a:lumMod val="50000"/>
                  </a:schemeClr>
                </a:solidFill>
              </a:rPr>
              <a:t>GeoDrive</a:t>
            </a:r>
            <a:r>
              <a:rPr lang="en-US" sz="1500" b="1" dirty="0">
                <a:solidFill>
                  <a:schemeClr val="bg1">
                    <a:lumMod val="50000"/>
                  </a:schemeClr>
                </a:solidFill>
              </a:rPr>
              <a:t> Workflow</a:t>
            </a:r>
            <a:br>
              <a:rPr lang="en-US" sz="1500" b="1" dirty="0">
                <a:solidFill>
                  <a:schemeClr val="bg1">
                    <a:lumMod val="50000"/>
                  </a:schemeClr>
                </a:solidFill>
              </a:rPr>
            </a:br>
            <a:endParaRPr lang="en-US" sz="1350" b="1" dirty="0">
              <a:solidFill>
                <a:srgbClr val="C00000"/>
              </a:solidFill>
            </a:endParaRPr>
          </a:p>
        </p:txBody>
      </p:sp>
      <p:pic>
        <p:nvPicPr>
          <p:cNvPr id="34820" name="Picture 2" descr="C:\Users\meighp\Downloads\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020" y="1182290"/>
            <a:ext cx="68222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56"/>
          <p:cNvGrpSpPr/>
          <p:nvPr/>
        </p:nvGrpSpPr>
        <p:grpSpPr>
          <a:xfrm>
            <a:off x="1538826" y="948641"/>
            <a:ext cx="1428751" cy="3298817"/>
            <a:chOff x="990600" y="949333"/>
            <a:chExt cx="1905001" cy="3298817"/>
          </a:xfrm>
          <a:solidFill>
            <a:schemeClr val="tx2">
              <a:lumMod val="20000"/>
              <a:lumOff val="80000"/>
            </a:schemeClr>
          </a:solidFill>
        </p:grpSpPr>
        <p:sp>
          <p:nvSpPr>
            <p:cNvPr id="58" name="Rounded Rectangle 57"/>
            <p:cNvSpPr/>
            <p:nvPr/>
          </p:nvSpPr>
          <p:spPr>
            <a:xfrm>
              <a:off x="990600" y="949333"/>
              <a:ext cx="1905001" cy="3298817"/>
            </a:xfrm>
            <a:prstGeom prst="roundRect">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013" dirty="0">
                <a:solidFill>
                  <a:srgbClr val="FFFFFF"/>
                </a:solidFill>
              </a:endParaRPr>
            </a:p>
          </p:txBody>
        </p:sp>
        <p:pic>
          <p:nvPicPr>
            <p:cNvPr id="59" name="Picture 15" descr="folder"/>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3">
                  <a:tint val="45000"/>
                  <a:satMod val="400000"/>
                </a:schemeClr>
              </a:duotone>
            </a:blip>
            <a:srcRect/>
            <a:stretch>
              <a:fillRect/>
            </a:stretch>
          </p:blipFill>
          <p:spPr bwMode="auto">
            <a:xfrm>
              <a:off x="1237397" y="1851522"/>
              <a:ext cx="394009" cy="316094"/>
            </a:xfrm>
            <a:prstGeom prst="rect">
              <a:avLst/>
            </a:prstGeom>
            <a:grpFill/>
            <a:ln w="9525">
              <a:noFill/>
              <a:miter lim="800000"/>
              <a:headEnd/>
              <a:tailEnd/>
            </a:ln>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216" y="2495550"/>
              <a:ext cx="412370" cy="412370"/>
            </a:xfrm>
            <a:prstGeom prst="rect">
              <a:avLst/>
            </a:prstGeom>
            <a:grpFill/>
            <a:ln w="12700" cmpd="sng">
              <a:solidFill>
                <a:schemeClr val="bg2"/>
              </a:solidFill>
            </a:ln>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324" y="3301497"/>
              <a:ext cx="528182" cy="528182"/>
            </a:xfrm>
            <a:prstGeom prst="rect">
              <a:avLst/>
            </a:prstGeom>
            <a:grpFill/>
          </p:spPr>
        </p:pic>
        <p:pic>
          <p:nvPicPr>
            <p:cNvPr id="62" name="Picture 61" descr="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633" y="1842922"/>
              <a:ext cx="405565" cy="353743"/>
            </a:xfrm>
            <a:prstGeom prst="rect">
              <a:avLst/>
            </a:prstGeom>
            <a:grpFill/>
          </p:spPr>
        </p:pic>
        <p:pic>
          <p:nvPicPr>
            <p:cNvPr id="63" name="Picture 62" descr="Lapt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76" y="1198414"/>
              <a:ext cx="451478" cy="315003"/>
            </a:xfrm>
            <a:prstGeom prst="rect">
              <a:avLst/>
            </a:prstGeom>
            <a:grpFill/>
          </p:spPr>
        </p:pic>
        <p:pic>
          <p:nvPicPr>
            <p:cNvPr id="65" name="Picture 64" descr="Emai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987" y="3301497"/>
              <a:ext cx="544829" cy="544829"/>
            </a:xfrm>
            <a:prstGeom prst="rect">
              <a:avLst/>
            </a:prstGeom>
            <a:grpFill/>
          </p:spPr>
        </p:pic>
        <p:sp>
          <p:nvSpPr>
            <p:cNvPr id="67" name="TextBox 66"/>
            <p:cNvSpPr txBox="1"/>
            <p:nvPr/>
          </p:nvSpPr>
          <p:spPr>
            <a:xfrm>
              <a:off x="2040502" y="1453830"/>
              <a:ext cx="675827" cy="276999"/>
            </a:xfrm>
            <a:prstGeom prst="rect">
              <a:avLst/>
            </a:prstGeom>
            <a:grpFill/>
          </p:spPr>
          <p:txBody>
            <a:bodyPr wrap="none">
              <a:spAutoFit/>
            </a:bodyPr>
            <a:lstStyle/>
            <a:p>
              <a:pPr algn="ctr">
                <a:defRPr/>
              </a:pPr>
              <a:r>
                <a:rPr lang="en-US" sz="600" dirty="0">
                  <a:solidFill>
                    <a:srgbClr val="5F5F5F"/>
                  </a:solidFill>
                </a:rPr>
                <a:t>Desktops</a:t>
              </a:r>
            </a:p>
            <a:p>
              <a:pPr algn="ctr">
                <a:defRPr/>
              </a:pPr>
              <a:r>
                <a:rPr lang="en-US" sz="600" dirty="0">
                  <a:solidFill>
                    <a:srgbClr val="5F5F5F"/>
                  </a:solidFill>
                </a:rPr>
                <a:t>Laptops</a:t>
              </a:r>
            </a:p>
          </p:txBody>
        </p:sp>
        <p:sp>
          <p:nvSpPr>
            <p:cNvPr id="68" name="TextBox 67"/>
            <p:cNvSpPr txBox="1"/>
            <p:nvPr/>
          </p:nvSpPr>
          <p:spPr>
            <a:xfrm>
              <a:off x="1202287" y="2167616"/>
              <a:ext cx="464229" cy="184666"/>
            </a:xfrm>
            <a:prstGeom prst="rect">
              <a:avLst/>
            </a:prstGeom>
            <a:grpFill/>
          </p:spPr>
          <p:txBody>
            <a:bodyPr wrap="none">
              <a:spAutoFit/>
            </a:bodyPr>
            <a:lstStyle/>
            <a:p>
              <a:pPr algn="ctr">
                <a:defRPr/>
              </a:pPr>
              <a:r>
                <a:rPr lang="en-US" sz="600" dirty="0">
                  <a:solidFill>
                    <a:srgbClr val="5F5F5F"/>
                  </a:solidFill>
                </a:rPr>
                <a:t>Files</a:t>
              </a:r>
            </a:p>
          </p:txBody>
        </p:sp>
        <p:sp>
          <p:nvSpPr>
            <p:cNvPr id="69" name="TextBox 68"/>
            <p:cNvSpPr txBox="1"/>
            <p:nvPr/>
          </p:nvSpPr>
          <p:spPr>
            <a:xfrm>
              <a:off x="1983861" y="2167616"/>
              <a:ext cx="789107" cy="184666"/>
            </a:xfrm>
            <a:prstGeom prst="rect">
              <a:avLst/>
            </a:prstGeom>
            <a:grpFill/>
          </p:spPr>
          <p:txBody>
            <a:bodyPr wrap="none">
              <a:spAutoFit/>
            </a:bodyPr>
            <a:lstStyle/>
            <a:p>
              <a:pPr algn="ctr">
                <a:defRPr/>
              </a:pPr>
              <a:r>
                <a:rPr lang="en-US" sz="600" dirty="0">
                  <a:solidFill>
                    <a:srgbClr val="5F5F5F"/>
                  </a:solidFill>
                </a:rPr>
                <a:t>NAS/NDMP</a:t>
              </a:r>
            </a:p>
          </p:txBody>
        </p:sp>
        <p:sp>
          <p:nvSpPr>
            <p:cNvPr id="70" name="TextBox 69"/>
            <p:cNvSpPr txBox="1"/>
            <p:nvPr/>
          </p:nvSpPr>
          <p:spPr>
            <a:xfrm>
              <a:off x="1074045" y="2876550"/>
              <a:ext cx="720712" cy="276999"/>
            </a:xfrm>
            <a:prstGeom prst="rect">
              <a:avLst/>
            </a:prstGeom>
            <a:grpFill/>
          </p:spPr>
          <p:txBody>
            <a:bodyPr wrap="none">
              <a:spAutoFit/>
            </a:bodyPr>
            <a:lstStyle/>
            <a:p>
              <a:pPr algn="ctr">
                <a:defRPr/>
              </a:pPr>
              <a:r>
                <a:rPr lang="en-US" sz="600" dirty="0">
                  <a:solidFill>
                    <a:srgbClr val="5F5F5F"/>
                  </a:solidFill>
                </a:rPr>
                <a:t>VMware &amp;</a:t>
              </a:r>
            </a:p>
            <a:p>
              <a:pPr algn="ctr">
                <a:defRPr/>
              </a:pPr>
              <a:r>
                <a:rPr lang="en-US" sz="600" dirty="0">
                  <a:solidFill>
                    <a:srgbClr val="5F5F5F"/>
                  </a:solidFill>
                </a:rPr>
                <a:t>Hyper-V</a:t>
              </a:r>
            </a:p>
          </p:txBody>
        </p:sp>
        <p:sp>
          <p:nvSpPr>
            <p:cNvPr id="71" name="TextBox 70"/>
            <p:cNvSpPr txBox="1"/>
            <p:nvPr/>
          </p:nvSpPr>
          <p:spPr>
            <a:xfrm>
              <a:off x="2008441" y="2932538"/>
              <a:ext cx="739947" cy="184666"/>
            </a:xfrm>
            <a:prstGeom prst="rect">
              <a:avLst/>
            </a:prstGeom>
            <a:grpFill/>
          </p:spPr>
          <p:txBody>
            <a:bodyPr wrap="none">
              <a:spAutoFit/>
            </a:bodyPr>
            <a:lstStyle/>
            <a:p>
              <a:pPr algn="ctr">
                <a:defRPr/>
              </a:pPr>
              <a:r>
                <a:rPr lang="en-US" sz="600" dirty="0">
                  <a:solidFill>
                    <a:srgbClr val="5F5F5F"/>
                  </a:solidFill>
                </a:rPr>
                <a:t>Databases</a:t>
              </a:r>
            </a:p>
          </p:txBody>
        </p:sp>
        <p:sp>
          <p:nvSpPr>
            <p:cNvPr id="72" name="TextBox 71"/>
            <p:cNvSpPr txBox="1"/>
            <p:nvPr/>
          </p:nvSpPr>
          <p:spPr>
            <a:xfrm>
              <a:off x="1181983" y="3844380"/>
              <a:ext cx="504840" cy="184666"/>
            </a:xfrm>
            <a:prstGeom prst="rect">
              <a:avLst/>
            </a:prstGeom>
            <a:grpFill/>
          </p:spPr>
          <p:txBody>
            <a:bodyPr wrap="none">
              <a:spAutoFit/>
            </a:bodyPr>
            <a:lstStyle/>
            <a:p>
              <a:pPr algn="ctr">
                <a:defRPr/>
              </a:pPr>
              <a:r>
                <a:rPr lang="en-US" sz="600" dirty="0">
                  <a:solidFill>
                    <a:srgbClr val="5F5F5F"/>
                  </a:solidFill>
                </a:rPr>
                <a:t>Email</a:t>
              </a:r>
            </a:p>
          </p:txBody>
        </p:sp>
        <p:sp>
          <p:nvSpPr>
            <p:cNvPr id="73" name="TextBox 72"/>
            <p:cNvSpPr txBox="1"/>
            <p:nvPr/>
          </p:nvSpPr>
          <p:spPr>
            <a:xfrm>
              <a:off x="1976382" y="3844380"/>
              <a:ext cx="804067" cy="184666"/>
            </a:xfrm>
            <a:prstGeom prst="rect">
              <a:avLst/>
            </a:prstGeom>
            <a:grpFill/>
          </p:spPr>
          <p:txBody>
            <a:bodyPr wrap="none">
              <a:spAutoFit/>
            </a:bodyPr>
            <a:lstStyle/>
            <a:p>
              <a:pPr algn="ctr">
                <a:defRPr/>
              </a:pPr>
              <a:r>
                <a:rPr lang="en-US" sz="600" dirty="0">
                  <a:solidFill>
                    <a:srgbClr val="5F5F5F"/>
                  </a:solidFill>
                </a:rPr>
                <a:t>Applications</a:t>
              </a:r>
            </a:p>
          </p:txBody>
        </p:sp>
        <p:grpSp>
          <p:nvGrpSpPr>
            <p:cNvPr id="74" name="Group 73"/>
            <p:cNvGrpSpPr/>
            <p:nvPr/>
          </p:nvGrpSpPr>
          <p:grpSpPr>
            <a:xfrm>
              <a:off x="2093200" y="2440934"/>
              <a:ext cx="570431" cy="525472"/>
              <a:chOff x="2073447" y="2432467"/>
              <a:chExt cx="570431" cy="525472"/>
            </a:xfrm>
            <a:grpFill/>
          </p:grpSpPr>
          <p:pic>
            <p:nvPicPr>
              <p:cNvPr id="75" name="Picture 74" descr="disk.png"/>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073447" y="2432467"/>
                <a:ext cx="570431" cy="525472"/>
              </a:xfrm>
              <a:prstGeom prst="rect">
                <a:avLst/>
              </a:prstGeom>
              <a:grpFill/>
            </p:spPr>
          </p:pic>
          <p:sp>
            <p:nvSpPr>
              <p:cNvPr id="76" name="Text Box 230"/>
              <p:cNvSpPr txBox="1">
                <a:spLocks noChangeArrowheads="1"/>
              </p:cNvSpPr>
              <p:nvPr/>
            </p:nvSpPr>
            <p:spPr bwMode="auto">
              <a:xfrm>
                <a:off x="2247031" y="2497041"/>
                <a:ext cx="156027" cy="115416"/>
              </a:xfrm>
              <a:prstGeom prst="rect">
                <a:avLst/>
              </a:prstGeom>
              <a:grpFill/>
              <a:ln w="9525">
                <a:noFill/>
                <a:miter lim="800000"/>
                <a:headEnd/>
                <a:tailEnd/>
              </a:ln>
            </p:spPr>
            <p:txBody>
              <a:bodyPr wrap="none" lIns="0" tIns="0" rIns="0" bIns="0">
                <a:spAutoFit/>
              </a:bodyPr>
              <a:lstStyle/>
              <a:p>
                <a:pPr eaLnBrk="0" hangingPunct="0">
                  <a:defRPr/>
                </a:pPr>
                <a:r>
                  <a:rPr lang="en-US" sz="750" b="1" dirty="0">
                    <a:solidFill>
                      <a:srgbClr val="FFFFFF"/>
                    </a:solidFill>
                    <a:latin typeface="MetaNormalLF-Roman"/>
                    <a:ea typeface="MS PGothic" pitchFamily="34" charset="-128"/>
                  </a:rPr>
                  <a:t>DB</a:t>
                </a:r>
              </a:p>
            </p:txBody>
          </p:sp>
        </p:grpSp>
      </p:grpSp>
      <p:pic>
        <p:nvPicPr>
          <p:cNvPr id="34822" name="Picture 2" descr="C:\Users\meighp\Downloads\Cloud1-VMware-lg-300dp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4651" y="2909312"/>
            <a:ext cx="10525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80"/>
          <p:cNvSpPr txBox="1">
            <a:spLocks noChangeArrowheads="1"/>
          </p:cNvSpPr>
          <p:nvPr/>
        </p:nvSpPr>
        <p:spPr bwMode="auto">
          <a:xfrm>
            <a:off x="3513927" y="893299"/>
            <a:ext cx="843501"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788" dirty="0">
                <a:solidFill>
                  <a:srgbClr val="5F5F5F"/>
                </a:solidFill>
              </a:rPr>
              <a:t>Avamar Server </a:t>
            </a:r>
          </a:p>
          <a:p>
            <a:pPr algn="ctr" eaLnBrk="1" hangingPunct="1"/>
            <a:r>
              <a:rPr lang="en-US" altLang="en-US" sz="788" dirty="0">
                <a:solidFill>
                  <a:srgbClr val="5F5F5F"/>
                </a:solidFill>
              </a:rPr>
              <a:t>(ADS or AV/DD)</a:t>
            </a:r>
          </a:p>
        </p:txBody>
      </p:sp>
      <p:cxnSp>
        <p:nvCxnSpPr>
          <p:cNvPr id="92" name="Straight Arrow Connector 91"/>
          <p:cNvCxnSpPr/>
          <p:nvPr/>
        </p:nvCxnSpPr>
        <p:spPr>
          <a:xfrm>
            <a:off x="2996803" y="1512725"/>
            <a:ext cx="490538" cy="0"/>
          </a:xfrm>
          <a:prstGeom prst="straightConnector1">
            <a:avLst/>
          </a:prstGeom>
          <a:ln w="38100" cmpd="sng">
            <a:solidFill>
              <a:schemeClr val="bg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4312444" y="1512725"/>
            <a:ext cx="490538" cy="0"/>
          </a:xfrm>
          <a:prstGeom prst="straightConnector1">
            <a:avLst/>
          </a:prstGeom>
          <a:ln w="38100" cmpd="sng">
            <a:solidFill>
              <a:schemeClr val="bg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4828" name="TextBox 98"/>
          <p:cNvSpPr txBox="1">
            <a:spLocks noChangeArrowheads="1"/>
          </p:cNvSpPr>
          <p:nvPr/>
        </p:nvSpPr>
        <p:spPr bwMode="auto">
          <a:xfrm>
            <a:off x="5366871" y="2439751"/>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rgbClr val="5F5F5F"/>
                </a:solidFill>
              </a:rPr>
              <a:t>Cloud</a:t>
            </a:r>
          </a:p>
          <a:p>
            <a:pPr algn="ctr" eaLnBrk="1" hangingPunct="1"/>
            <a:r>
              <a:rPr lang="en-US" altLang="en-US" sz="600" dirty="0">
                <a:solidFill>
                  <a:srgbClr val="5F5F5F"/>
                </a:solidFill>
              </a:rPr>
              <a:t>Export</a:t>
            </a:r>
          </a:p>
        </p:txBody>
      </p:sp>
      <p:sp>
        <p:nvSpPr>
          <p:cNvPr id="34829" name="TextBox 99"/>
          <p:cNvSpPr txBox="1">
            <a:spLocks noChangeArrowheads="1"/>
          </p:cNvSpPr>
          <p:nvPr/>
        </p:nvSpPr>
        <p:spPr bwMode="auto">
          <a:xfrm>
            <a:off x="2892705" y="1565168"/>
            <a:ext cx="5052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rgbClr val="5F5F5F"/>
                </a:solidFill>
              </a:rPr>
              <a:t>WAN/LAN</a:t>
            </a:r>
          </a:p>
        </p:txBody>
      </p:sp>
      <p:sp>
        <p:nvSpPr>
          <p:cNvPr id="34830" name="TextBox 37"/>
          <p:cNvSpPr txBox="1">
            <a:spLocks noChangeArrowheads="1"/>
          </p:cNvSpPr>
          <p:nvPr/>
        </p:nvSpPr>
        <p:spPr bwMode="auto">
          <a:xfrm>
            <a:off x="3804521" y="3218890"/>
            <a:ext cx="1003801"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788" dirty="0">
                <a:solidFill>
                  <a:srgbClr val="000000">
                    <a:lumMod val="65000"/>
                    <a:lumOff val="35000"/>
                  </a:srgbClr>
                </a:solidFill>
              </a:rPr>
              <a:t>EMC ECS via </a:t>
            </a:r>
            <a:r>
              <a:rPr lang="en-US" altLang="en-US" sz="788" dirty="0" err="1">
                <a:solidFill>
                  <a:srgbClr val="000000">
                    <a:lumMod val="65000"/>
                    <a:lumOff val="35000"/>
                  </a:srgbClr>
                </a:solidFill>
              </a:rPr>
              <a:t>S3</a:t>
            </a:r>
            <a:r>
              <a:rPr lang="en-US" altLang="en-US" sz="788" dirty="0">
                <a:solidFill>
                  <a:srgbClr val="000000">
                    <a:lumMod val="65000"/>
                    <a:lumOff val="35000"/>
                  </a:srgbClr>
                </a:solidFill>
              </a:rPr>
              <a:t> API</a:t>
            </a:r>
          </a:p>
        </p:txBody>
      </p:sp>
      <p:pic>
        <p:nvPicPr>
          <p:cNvPr id="34831" name="Picture 2" descr="C:\Users\meighp\Downloads\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069" y="1166813"/>
            <a:ext cx="38338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Box 39"/>
          <p:cNvSpPr txBox="1">
            <a:spLocks noChangeArrowheads="1"/>
          </p:cNvSpPr>
          <p:nvPr/>
        </p:nvSpPr>
        <p:spPr bwMode="auto">
          <a:xfrm>
            <a:off x="1691690" y="1584722"/>
            <a:ext cx="3754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a:solidFill>
                  <a:srgbClr val="5F5F5F"/>
                </a:solidFill>
              </a:rPr>
              <a:t>ROBO</a:t>
            </a:r>
          </a:p>
        </p:txBody>
      </p:sp>
      <p:sp>
        <p:nvSpPr>
          <p:cNvPr id="39" name="Rectangle 38"/>
          <p:cNvSpPr/>
          <p:nvPr/>
        </p:nvSpPr>
        <p:spPr>
          <a:xfrm>
            <a:off x="4898831" y="1173462"/>
            <a:ext cx="945356" cy="1075135"/>
          </a:xfrm>
          <a:prstGeom prst="rect">
            <a:avLst/>
          </a:prstGeom>
          <a:solidFill>
            <a:schemeClr val="accent1"/>
          </a:solidFill>
          <a:ln w="12700" cmpd="sng">
            <a:solidFill>
              <a:schemeClr val="bg2"/>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825" dirty="0">
                <a:solidFill>
                  <a:srgbClr val="FFFFFF"/>
                </a:solidFill>
              </a:rPr>
              <a:t>Staging Server</a:t>
            </a:r>
          </a:p>
        </p:txBody>
      </p:sp>
      <p:sp>
        <p:nvSpPr>
          <p:cNvPr id="41" name="Rectangle 40"/>
          <p:cNvSpPr/>
          <p:nvPr/>
        </p:nvSpPr>
        <p:spPr>
          <a:xfrm>
            <a:off x="3447455" y="2008877"/>
            <a:ext cx="945356" cy="217885"/>
          </a:xfrm>
          <a:prstGeom prst="rect">
            <a:avLst/>
          </a:prstGeom>
          <a:solidFill>
            <a:srgbClr val="717074"/>
          </a:solidFill>
          <a:ln w="9525" cmpd="sng">
            <a:solidFill>
              <a:srgbClr val="828381"/>
            </a:solidFill>
          </a:ln>
          <a:effectLst>
            <a:innerShdw blurRad="63500" dist="50800" dir="27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lIns="51435" tIns="25718" rIns="51435" bIns="25718" anchor="ctr"/>
          <a:lstStyle/>
          <a:p>
            <a:pPr algn="ctr">
              <a:defRPr/>
            </a:pPr>
            <a:endParaRPr lang="en-US" sz="600" dirty="0">
              <a:solidFill>
                <a:srgbClr val="FFFFFF"/>
              </a:solidFill>
            </a:endParaRPr>
          </a:p>
        </p:txBody>
      </p:sp>
      <p:sp>
        <p:nvSpPr>
          <p:cNvPr id="42" name="Rectangle 41"/>
          <p:cNvSpPr/>
          <p:nvPr/>
        </p:nvSpPr>
        <p:spPr>
          <a:xfrm>
            <a:off x="4902404" y="1903937"/>
            <a:ext cx="931674" cy="344659"/>
          </a:xfrm>
          <a:prstGeom prst="rect">
            <a:avLst/>
          </a:prstGeom>
          <a:solidFill>
            <a:schemeClr val="tx2">
              <a:lumMod val="75000"/>
            </a:schemeClr>
          </a:solidFill>
          <a:ln w="9525" cmpd="sng">
            <a:solidFill>
              <a:srgbClr val="7F7F7F"/>
            </a:solidFill>
          </a:ln>
        </p:spPr>
        <p:style>
          <a:lnRef idx="2">
            <a:schemeClr val="accent6">
              <a:shade val="50000"/>
            </a:schemeClr>
          </a:lnRef>
          <a:fillRef idx="1">
            <a:schemeClr val="accent6"/>
          </a:fillRef>
          <a:effectRef idx="0">
            <a:schemeClr val="accent6"/>
          </a:effectRef>
          <a:fontRef idx="minor">
            <a:schemeClr val="lt1"/>
          </a:fontRef>
        </p:style>
        <p:txBody>
          <a:bodyPr lIns="51435" tIns="25718" rIns="51435" bIns="25718" anchor="ctr"/>
          <a:lstStyle/>
          <a:p>
            <a:pPr algn="ctr">
              <a:defRPr/>
            </a:pPr>
            <a:r>
              <a:rPr lang="en-US" sz="600" dirty="0">
                <a:solidFill>
                  <a:schemeClr val="bg1"/>
                </a:solidFill>
              </a:rPr>
              <a:t>CIFS-ECS </a:t>
            </a:r>
          </a:p>
          <a:p>
            <a:pPr algn="ctr">
              <a:defRPr/>
            </a:pPr>
            <a:r>
              <a:rPr lang="en-US" sz="600" dirty="0">
                <a:solidFill>
                  <a:schemeClr val="bg1"/>
                </a:solidFill>
              </a:rPr>
              <a:t>Virtual Drive Letters</a:t>
            </a:r>
          </a:p>
        </p:txBody>
      </p:sp>
      <p:sp>
        <p:nvSpPr>
          <p:cNvPr id="47" name="Rectangle 46"/>
          <p:cNvSpPr/>
          <p:nvPr/>
        </p:nvSpPr>
        <p:spPr>
          <a:xfrm>
            <a:off x="4910735" y="1487703"/>
            <a:ext cx="915012" cy="196044"/>
          </a:xfrm>
          <a:prstGeom prst="rect">
            <a:avLst/>
          </a:prstGeom>
          <a:solidFill>
            <a:srgbClr val="717074"/>
          </a:solidFill>
          <a:ln w="9525">
            <a:solidFill>
              <a:srgbClr val="828381"/>
            </a:solidFill>
          </a:ln>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rgbClr val="FFFFFF"/>
                </a:solidFill>
              </a:rPr>
              <a:t>Avamar Client</a:t>
            </a:r>
          </a:p>
        </p:txBody>
      </p:sp>
      <p:sp>
        <p:nvSpPr>
          <p:cNvPr id="10" name="Down Arrow 9"/>
          <p:cNvSpPr/>
          <p:nvPr/>
        </p:nvSpPr>
        <p:spPr>
          <a:xfrm>
            <a:off x="5260565" y="2248596"/>
            <a:ext cx="196904" cy="648266"/>
          </a:xfrm>
          <a:prstGeom prst="downArrow">
            <a:avLst/>
          </a:prstGeom>
          <a:solidFill>
            <a:schemeClr val="bg1">
              <a:lumMod val="60000"/>
              <a:lumOff val="4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srgbClr val="FFFFFF"/>
              </a:solidFill>
            </a:endParaRPr>
          </a:p>
        </p:txBody>
      </p:sp>
      <p:sp>
        <p:nvSpPr>
          <p:cNvPr id="55" name="Rectangle 54"/>
          <p:cNvSpPr/>
          <p:nvPr/>
        </p:nvSpPr>
        <p:spPr>
          <a:xfrm>
            <a:off x="6371216" y="4267032"/>
            <a:ext cx="704850" cy="236934"/>
          </a:xfrm>
          <a:prstGeom prst="rect">
            <a:avLst/>
          </a:prstGeom>
          <a:solidFill>
            <a:schemeClr val="tx2">
              <a:lumMod val="75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chemeClr val="bg1"/>
                </a:solidFill>
              </a:rPr>
              <a:t>Geo-Drive</a:t>
            </a:r>
          </a:p>
        </p:txBody>
      </p:sp>
      <p:sp>
        <p:nvSpPr>
          <p:cNvPr id="56" name="Rectangle 55"/>
          <p:cNvSpPr/>
          <p:nvPr/>
        </p:nvSpPr>
        <p:spPr>
          <a:xfrm>
            <a:off x="7160419" y="4246960"/>
            <a:ext cx="703660" cy="236934"/>
          </a:xfrm>
          <a:prstGeom prst="rect">
            <a:avLst/>
          </a:prstGeom>
          <a:solidFill>
            <a:schemeClr val="accent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rgbClr val="FFFFFF"/>
                </a:solidFill>
              </a:rPr>
              <a:t>Avamar</a:t>
            </a:r>
          </a:p>
        </p:txBody>
      </p:sp>
      <p:sp>
        <p:nvSpPr>
          <p:cNvPr id="34845" name="TextBox 63"/>
          <p:cNvSpPr txBox="1">
            <a:spLocks noChangeArrowheads="1"/>
          </p:cNvSpPr>
          <p:nvPr/>
        </p:nvSpPr>
        <p:spPr bwMode="auto">
          <a:xfrm>
            <a:off x="6287872" y="4005270"/>
            <a:ext cx="15763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1050" dirty="0">
                <a:solidFill>
                  <a:srgbClr val="5F5F5F"/>
                </a:solidFill>
              </a:rPr>
              <a:t>Technologies Legend</a:t>
            </a:r>
          </a:p>
        </p:txBody>
      </p:sp>
      <p:pic>
        <p:nvPicPr>
          <p:cNvPr id="34847"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98408" y="2019101"/>
            <a:ext cx="243449" cy="18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013372" y="874557"/>
            <a:ext cx="691290" cy="346249"/>
          </a:xfrm>
          <a:prstGeom prst="rect">
            <a:avLst/>
          </a:prstGeom>
          <a:noFill/>
          <a:ln>
            <a:noFill/>
          </a:ln>
        </p:spPr>
        <p:txBody>
          <a:bodyPr wrap="square" rtlCol="0">
            <a:spAutoFit/>
          </a:bodyPr>
          <a:lstStyle/>
          <a:p>
            <a:pPr algn="ctr"/>
            <a:r>
              <a:rPr lang="en-US" sz="825" dirty="0">
                <a:solidFill>
                  <a:srgbClr val="000000">
                    <a:lumMod val="65000"/>
                    <a:lumOff val="35000"/>
                  </a:srgbClr>
                </a:solidFill>
              </a:rPr>
              <a:t>Direct Workflow</a:t>
            </a:r>
            <a:endParaRPr lang="en-US" sz="788" dirty="0">
              <a:solidFill>
                <a:srgbClr val="000000">
                  <a:lumMod val="65000"/>
                  <a:lumOff val="35000"/>
                </a:srgbClr>
              </a:solidFill>
            </a:endParaRPr>
          </a:p>
        </p:txBody>
      </p:sp>
      <p:sp>
        <p:nvSpPr>
          <p:cNvPr id="64" name="Rectangle 63"/>
          <p:cNvSpPr/>
          <p:nvPr/>
        </p:nvSpPr>
        <p:spPr>
          <a:xfrm>
            <a:off x="4913712" y="1683747"/>
            <a:ext cx="933452" cy="256785"/>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endParaRPr lang="en-US" sz="600" dirty="0">
              <a:solidFill>
                <a:srgbClr val="FFFFFF"/>
              </a:solidFill>
            </a:endParaRPr>
          </a:p>
          <a:p>
            <a:pPr algn="ctr">
              <a:defRPr/>
            </a:pPr>
            <a:r>
              <a:rPr lang="en-US" sz="600" dirty="0">
                <a:solidFill>
                  <a:schemeClr val="tx1"/>
                </a:solidFill>
              </a:rPr>
              <a:t>CIFS-ECS Cache Disk</a:t>
            </a:r>
          </a:p>
        </p:txBody>
      </p:sp>
    </p:spTree>
    <p:extLst>
      <p:ext uri="{BB962C8B-B14F-4D97-AF65-F5344CB8AC3E}">
        <p14:creationId xmlns:p14="http://schemas.microsoft.com/office/powerpoint/2010/main" val="223252286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idx="4294967295"/>
          </p:nvPr>
        </p:nvSpPr>
        <p:spPr bwMode="auto">
          <a:xfrm>
            <a:off x="1907977" y="209843"/>
            <a:ext cx="5328047" cy="2297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defRPr/>
            </a:pPr>
            <a:r>
              <a:rPr lang="en-US" altLang="en-US" sz="1800" b="1" dirty="0">
                <a:solidFill>
                  <a:schemeClr val="bg1">
                    <a:lumMod val="50000"/>
                  </a:schemeClr>
                </a:solidFill>
              </a:rPr>
              <a:t>Geo-Drive UI</a:t>
            </a:r>
          </a:p>
        </p:txBody>
      </p:sp>
      <p:sp>
        <p:nvSpPr>
          <p:cNvPr id="20483" name="TextBox 7"/>
          <p:cNvSpPr txBox="1">
            <a:spLocks noChangeArrowheads="1"/>
          </p:cNvSpPr>
          <p:nvPr/>
        </p:nvSpPr>
        <p:spPr bwMode="auto">
          <a:xfrm>
            <a:off x="1345406" y="3061414"/>
            <a:ext cx="64531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214313" indent="-214313" eaLnBrk="1" hangingPunct="1">
              <a:buFont typeface="Arial" panose="020B0604020202020204" pitchFamily="34" charset="0"/>
              <a:buChar char="•"/>
              <a:defRPr/>
            </a:pPr>
            <a:r>
              <a:rPr lang="en-US" altLang="en-US" sz="1050" dirty="0" err="1">
                <a:solidFill>
                  <a:schemeClr val="tx1">
                    <a:lumMod val="75000"/>
                    <a:lumOff val="25000"/>
                  </a:schemeClr>
                </a:solidFill>
              </a:rPr>
              <a:t>GeoDrive</a:t>
            </a:r>
            <a:r>
              <a:rPr lang="en-US" altLang="en-US" sz="1200" dirty="0">
                <a:solidFill>
                  <a:schemeClr val="tx1">
                    <a:lumMod val="75000"/>
                    <a:lumOff val="25000"/>
                  </a:schemeClr>
                </a:solidFill>
              </a:rPr>
              <a:t> provides a REST based gateway from Windows to Dell EMC ECS object storage</a:t>
            </a:r>
          </a:p>
          <a:p>
            <a:pPr marL="214313" indent="-214313" eaLnBrk="1" hangingPunct="1">
              <a:buFont typeface="Arial" panose="020B0604020202020204" pitchFamily="34" charset="0"/>
              <a:buChar char="•"/>
              <a:defRPr/>
            </a:pPr>
            <a:r>
              <a:rPr lang="en-US" altLang="en-US" sz="1200" dirty="0">
                <a:solidFill>
                  <a:schemeClr val="tx1">
                    <a:lumMod val="75000"/>
                    <a:lumOff val="25000"/>
                  </a:schemeClr>
                </a:solidFill>
              </a:rPr>
              <a:t>The presence of </a:t>
            </a:r>
            <a:r>
              <a:rPr lang="en-US" altLang="en-US" sz="1200" dirty="0" err="1">
                <a:solidFill>
                  <a:schemeClr val="tx1">
                    <a:lumMod val="75000"/>
                    <a:lumOff val="25000"/>
                  </a:schemeClr>
                </a:solidFill>
              </a:rPr>
              <a:t>GeoDrive</a:t>
            </a:r>
            <a:r>
              <a:rPr lang="en-US" altLang="en-US" sz="1200" dirty="0">
                <a:solidFill>
                  <a:schemeClr val="tx1">
                    <a:lumMod val="75000"/>
                    <a:lumOff val="25000"/>
                  </a:schemeClr>
                </a:solidFill>
              </a:rPr>
              <a:t> is transparent to Avamar and ADMe</a:t>
            </a:r>
          </a:p>
          <a:p>
            <a:pPr marL="214313" indent="-214313" eaLnBrk="1" hangingPunct="1">
              <a:buFont typeface="Arial" panose="020B0604020202020204" pitchFamily="34" charset="0"/>
              <a:buChar char="•"/>
              <a:defRPr/>
            </a:pPr>
            <a:r>
              <a:rPr lang="en-US" altLang="en-US" sz="1200" dirty="0">
                <a:solidFill>
                  <a:schemeClr val="tx1">
                    <a:lumMod val="75000"/>
                    <a:lumOff val="25000"/>
                  </a:schemeClr>
                </a:solidFill>
              </a:rPr>
              <a:t>Can leverage ECS retention features</a:t>
            </a:r>
          </a:p>
          <a:p>
            <a:pPr marL="214313" indent="-214313" eaLnBrk="1" hangingPunct="1">
              <a:buFont typeface="Arial" panose="020B0604020202020204" pitchFamily="34" charset="0"/>
              <a:buChar char="•"/>
              <a:defRPr/>
            </a:pPr>
            <a:r>
              <a:rPr lang="en-US" altLang="en-US" sz="1200" dirty="0">
                <a:solidFill>
                  <a:schemeClr val="tx1">
                    <a:lumMod val="75000"/>
                    <a:lumOff val="25000"/>
                  </a:schemeClr>
                </a:solidFill>
              </a:rPr>
              <a:t>Synchronization stats visible during the synchronization process</a:t>
            </a:r>
          </a:p>
          <a:p>
            <a:pPr marL="214313" indent="-214313" eaLnBrk="1" hangingPunct="1">
              <a:buFont typeface="Arial" panose="020B0604020202020204" pitchFamily="34" charset="0"/>
              <a:buChar char="•"/>
              <a:defRPr/>
            </a:pPr>
            <a:r>
              <a:rPr lang="en-US" altLang="en-US" sz="1200" dirty="0">
                <a:solidFill>
                  <a:schemeClr val="tx1">
                    <a:lumMod val="75000"/>
                    <a:lumOff val="25000"/>
                  </a:schemeClr>
                </a:solidFill>
              </a:rPr>
              <a:t>Log provided documenting any files which failed to upload</a:t>
            </a:r>
          </a:p>
          <a:p>
            <a:pPr marL="214313" indent="-214313" eaLnBrk="1" hangingPunct="1">
              <a:buFont typeface="Arial" panose="020B0604020202020204" pitchFamily="34" charset="0"/>
              <a:buChar char="•"/>
              <a:defRPr/>
            </a:pPr>
            <a:r>
              <a:rPr lang="en-US" altLang="en-US" sz="1200" dirty="0">
                <a:solidFill>
                  <a:schemeClr val="tx1">
                    <a:lumMod val="75000"/>
                    <a:lumOff val="25000"/>
                  </a:schemeClr>
                </a:solidFill>
              </a:rPr>
              <a:t>Supports multiple enabled CIFS-ECS drive letters</a:t>
            </a:r>
          </a:p>
          <a:p>
            <a:pPr marL="214313" indent="-214313" eaLnBrk="1" hangingPunct="1">
              <a:buFont typeface="Arial" panose="020B0604020202020204" pitchFamily="34" charset="0"/>
              <a:buChar char="•"/>
              <a:defRPr/>
            </a:pPr>
            <a:r>
              <a:rPr lang="en-US" altLang="en-US" sz="1200" dirty="0" err="1">
                <a:solidFill>
                  <a:schemeClr val="tx1">
                    <a:lumMod val="75000"/>
                    <a:lumOff val="25000"/>
                  </a:schemeClr>
                </a:solidFill>
              </a:rPr>
              <a:t>GeoDrive</a:t>
            </a:r>
            <a:r>
              <a:rPr lang="en-US" altLang="en-US" sz="1200" dirty="0">
                <a:solidFill>
                  <a:schemeClr val="tx1">
                    <a:lumMod val="75000"/>
                    <a:lumOff val="25000"/>
                  </a:schemeClr>
                </a:solidFill>
              </a:rPr>
              <a:t> contents uploaded to ECS, requires no local protection of associated stub files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39" y="497880"/>
            <a:ext cx="5736006" cy="250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456" y="850390"/>
            <a:ext cx="5653088" cy="281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le 1"/>
          <p:cNvSpPr>
            <a:spLocks noGrp="1"/>
          </p:cNvSpPr>
          <p:nvPr>
            <p:ph type="ctrTitle" idx="4294967295"/>
          </p:nvPr>
        </p:nvSpPr>
        <p:spPr bwMode="auto">
          <a:xfrm>
            <a:off x="1868416" y="152235"/>
            <a:ext cx="5328047" cy="4896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defRPr/>
            </a:pPr>
            <a:r>
              <a:rPr lang="en-US" altLang="en-US" sz="1800" dirty="0">
                <a:solidFill>
                  <a:schemeClr val="tx1">
                    <a:lumMod val="65000"/>
                    <a:lumOff val="35000"/>
                  </a:schemeClr>
                </a:solidFill>
              </a:rPr>
              <a:t>LTR Staging Hierarchy to Cloud Storage</a:t>
            </a:r>
            <a:br>
              <a:rPr lang="en-US" altLang="en-US" sz="1800" dirty="0">
                <a:solidFill>
                  <a:schemeClr val="tx1">
                    <a:lumMod val="65000"/>
                    <a:lumOff val="35000"/>
                  </a:schemeClr>
                </a:solidFill>
              </a:rPr>
            </a:br>
            <a:r>
              <a:rPr lang="en-US" altLang="en-US" sz="1200" dirty="0">
                <a:solidFill>
                  <a:schemeClr val="tx1">
                    <a:lumMod val="65000"/>
                    <a:lumOff val="35000"/>
                  </a:schemeClr>
                </a:solidFill>
              </a:rPr>
              <a:t>(CIFS-ECS shown)</a:t>
            </a:r>
            <a:endParaRPr lang="en-US" altLang="en-US" sz="1200" b="1" dirty="0">
              <a:solidFill>
                <a:schemeClr val="tx1">
                  <a:lumMod val="65000"/>
                  <a:lumOff val="35000"/>
                </a:schemeClr>
              </a:solidFill>
            </a:endParaRPr>
          </a:p>
        </p:txBody>
      </p:sp>
      <p:sp>
        <p:nvSpPr>
          <p:cNvPr id="23556" name="TextBox 7"/>
          <p:cNvSpPr txBox="1">
            <a:spLocks noChangeArrowheads="1"/>
          </p:cNvSpPr>
          <p:nvPr/>
        </p:nvSpPr>
        <p:spPr bwMode="auto">
          <a:xfrm>
            <a:off x="1375859" y="3748083"/>
            <a:ext cx="57328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128588" indent="-128588" eaLnBrk="1" hangingPunct="1">
              <a:buFont typeface="Arial" panose="020B0604020202020204" pitchFamily="34" charset="0"/>
              <a:buChar char="•"/>
              <a:defRPr/>
            </a:pPr>
            <a:r>
              <a:rPr lang="en-US" altLang="en-US" sz="900" dirty="0">
                <a:solidFill>
                  <a:srgbClr val="000000">
                    <a:lumMod val="65000"/>
                    <a:lumOff val="35000"/>
                  </a:srgbClr>
                </a:solidFill>
              </a:rPr>
              <a:t>Sample of staged data to a </a:t>
            </a:r>
            <a:r>
              <a:rPr lang="en-US" altLang="en-US" sz="900" b="1" dirty="0">
                <a:solidFill>
                  <a:srgbClr val="000000">
                    <a:lumMod val="65000"/>
                    <a:lumOff val="35000"/>
                  </a:srgbClr>
                </a:solidFill>
              </a:rPr>
              <a:t>Geo-Drive</a:t>
            </a:r>
            <a:r>
              <a:rPr lang="en-US" altLang="en-US" sz="900" dirty="0">
                <a:solidFill>
                  <a:srgbClr val="000000">
                    <a:lumMod val="65000"/>
                    <a:lumOff val="35000"/>
                  </a:srgbClr>
                </a:solidFill>
              </a:rPr>
              <a:t> Drive-F</a:t>
            </a:r>
          </a:p>
          <a:p>
            <a:pPr marL="128588" indent="-128588" eaLnBrk="1" hangingPunct="1">
              <a:buFont typeface="Arial" panose="020B0604020202020204" pitchFamily="34" charset="0"/>
              <a:buChar char="•"/>
              <a:defRPr/>
            </a:pPr>
            <a:r>
              <a:rPr lang="en-US" altLang="en-US" sz="900" dirty="0">
                <a:solidFill>
                  <a:srgbClr val="000000">
                    <a:lumMod val="65000"/>
                    <a:lumOff val="35000"/>
                  </a:srgbClr>
                </a:solidFill>
              </a:rPr>
              <a:t> Uploaded files optionally leaves behind a stub file indicated with an X over its icon</a:t>
            </a:r>
          </a:p>
          <a:p>
            <a:pPr marL="128588" indent="-128588" eaLnBrk="1" hangingPunct="1">
              <a:buFont typeface="Arial" panose="020B0604020202020204" pitchFamily="34" charset="0"/>
              <a:buChar char="•"/>
              <a:defRPr/>
            </a:pPr>
            <a:r>
              <a:rPr lang="en-US" altLang="en-US" sz="900" dirty="0">
                <a:solidFill>
                  <a:srgbClr val="000000">
                    <a:lumMod val="65000"/>
                    <a:lumOff val="35000"/>
                  </a:srgbClr>
                </a:solidFill>
              </a:rPr>
              <a:t>Recoveries accomplished  using double-click , copy/paste, drag/drop or 3</a:t>
            </a:r>
            <a:r>
              <a:rPr lang="en-US" altLang="en-US" sz="900" baseline="30000" dirty="0">
                <a:solidFill>
                  <a:srgbClr val="000000">
                    <a:lumMod val="65000"/>
                    <a:lumOff val="35000"/>
                  </a:srgbClr>
                </a:solidFill>
              </a:rPr>
              <a:t>rd</a:t>
            </a:r>
            <a:r>
              <a:rPr lang="en-US" altLang="en-US" sz="900" dirty="0">
                <a:solidFill>
                  <a:srgbClr val="000000">
                    <a:lumMod val="65000"/>
                    <a:lumOff val="35000"/>
                  </a:srgbClr>
                </a:solidFill>
              </a:rPr>
              <a:t> party products such as </a:t>
            </a:r>
            <a:r>
              <a:rPr lang="en-US" altLang="en-US" sz="900" dirty="0" err="1">
                <a:solidFill>
                  <a:srgbClr val="000000">
                    <a:lumMod val="65000"/>
                    <a:lumOff val="35000"/>
                  </a:srgbClr>
                </a:solidFill>
              </a:rPr>
              <a:t>S3</a:t>
            </a:r>
            <a:r>
              <a:rPr lang="en-US" altLang="en-US" sz="900" dirty="0">
                <a:solidFill>
                  <a:srgbClr val="000000">
                    <a:lumMod val="65000"/>
                    <a:lumOff val="35000"/>
                  </a:srgbClr>
                </a:solidFill>
              </a:rPr>
              <a:t> Browser</a:t>
            </a:r>
          </a:p>
        </p:txBody>
      </p:sp>
      <p:sp>
        <p:nvSpPr>
          <p:cNvPr id="9" name="Rounded Rectangle 8"/>
          <p:cNvSpPr/>
          <p:nvPr/>
        </p:nvSpPr>
        <p:spPr>
          <a:xfrm>
            <a:off x="1868416" y="907370"/>
            <a:ext cx="2473154" cy="2012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solidFill>
                <a:srgbClr val="FFFFFF"/>
              </a:solidFill>
            </a:endParaRPr>
          </a:p>
        </p:txBody>
      </p:sp>
      <p:sp>
        <p:nvSpPr>
          <p:cNvPr id="10" name="Rounded Rectangle 9"/>
          <p:cNvSpPr/>
          <p:nvPr/>
        </p:nvSpPr>
        <p:spPr>
          <a:xfrm rot="16200000">
            <a:off x="3016362" y="1415821"/>
            <a:ext cx="1196575" cy="82016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solidFill>
                <a:srgbClr val="FFFFFF"/>
              </a:solidFill>
            </a:endParaRPr>
          </a:p>
        </p:txBody>
      </p:sp>
      <p:sp>
        <p:nvSpPr>
          <p:cNvPr id="23559" name="TextBox 10"/>
          <p:cNvSpPr txBox="1">
            <a:spLocks noChangeArrowheads="1"/>
          </p:cNvSpPr>
          <p:nvPr/>
        </p:nvSpPr>
        <p:spPr bwMode="auto">
          <a:xfrm>
            <a:off x="1375859" y="4332840"/>
            <a:ext cx="5156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defRPr/>
            </a:pPr>
            <a:r>
              <a:rPr lang="en-US" altLang="en-US" sz="1200" dirty="0">
                <a:solidFill>
                  <a:srgbClr val="000000"/>
                </a:solidFill>
              </a:rPr>
              <a:t>Note: </a:t>
            </a:r>
            <a:r>
              <a:rPr lang="en-US" altLang="en-US" sz="900" dirty="0">
                <a:solidFill>
                  <a:srgbClr val="000000">
                    <a:lumMod val="65000"/>
                    <a:lumOff val="35000"/>
                  </a:srgbClr>
                </a:solidFill>
              </a:rPr>
              <a:t>ADMe is responsible for laying down the files only</a:t>
            </a:r>
          </a:p>
        </p:txBody>
      </p:sp>
      <p:sp>
        <p:nvSpPr>
          <p:cNvPr id="13" name="Rounded Rectangular Callout 12"/>
          <p:cNvSpPr/>
          <p:nvPr/>
        </p:nvSpPr>
        <p:spPr>
          <a:xfrm>
            <a:off x="5478032" y="1598059"/>
            <a:ext cx="1583531" cy="373856"/>
          </a:xfrm>
          <a:prstGeom prst="wedgeRoundRectCallout">
            <a:avLst>
              <a:gd name="adj1" fmla="val -130205"/>
              <a:gd name="adj2" fmla="val -202968"/>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25" dirty="0">
                <a:solidFill>
                  <a:srgbClr val="000000"/>
                </a:solidFill>
              </a:rPr>
              <a:t>Includes original Avamar source client name staged by ADMe</a:t>
            </a:r>
          </a:p>
        </p:txBody>
      </p:sp>
      <p:sp>
        <p:nvSpPr>
          <p:cNvPr id="14" name="Rounded Rectangular Callout 13"/>
          <p:cNvSpPr/>
          <p:nvPr/>
        </p:nvSpPr>
        <p:spPr>
          <a:xfrm>
            <a:off x="1662821" y="1819312"/>
            <a:ext cx="1440188" cy="437812"/>
          </a:xfrm>
          <a:prstGeom prst="wedgeRoundRectCallout">
            <a:avLst>
              <a:gd name="adj1" fmla="val 53096"/>
              <a:gd name="adj2" fmla="val -220672"/>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88" dirty="0">
                <a:solidFill>
                  <a:srgbClr val="000000"/>
                </a:solidFill>
              </a:rPr>
              <a:t>User defined and structured top level folder(s)</a:t>
            </a:r>
          </a:p>
        </p:txBody>
      </p:sp>
      <p:sp>
        <p:nvSpPr>
          <p:cNvPr id="11" name="Rounded Rectangular Callout 10"/>
          <p:cNvSpPr/>
          <p:nvPr/>
        </p:nvSpPr>
        <p:spPr>
          <a:xfrm>
            <a:off x="1665276" y="2658162"/>
            <a:ext cx="1583531" cy="373856"/>
          </a:xfrm>
          <a:prstGeom prst="wedgeRoundRectCallout">
            <a:avLst>
              <a:gd name="adj1" fmla="val 54507"/>
              <a:gd name="adj2" fmla="val -110143"/>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25" dirty="0">
                <a:solidFill>
                  <a:srgbClr val="000000"/>
                </a:solidFill>
              </a:rPr>
              <a:t>Includes original Avamar backup date/time information</a:t>
            </a:r>
          </a:p>
        </p:txBody>
      </p:sp>
    </p:spTree>
    <p:extLst>
      <p:ext uri="{BB962C8B-B14F-4D97-AF65-F5344CB8AC3E}">
        <p14:creationId xmlns:p14="http://schemas.microsoft.com/office/powerpoint/2010/main" val="37783823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343386" y="1208093"/>
            <a:ext cx="1181339" cy="1319793"/>
          </a:xfrm>
          <a:prstGeom prst="rect">
            <a:avLst/>
          </a:prstGeom>
          <a:solidFill>
            <a:schemeClr val="accent1">
              <a:alpha val="2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p:nvSpPr>
        <p:spPr>
          <a:xfrm>
            <a:off x="4972050" y="3030982"/>
            <a:ext cx="947738" cy="594128"/>
          </a:xfrm>
          <a:prstGeom prst="rect">
            <a:avLst/>
          </a:prstGeom>
          <a:solidFill>
            <a:schemeClr val="accent6">
              <a:lumMod val="60000"/>
              <a:lumOff val="40000"/>
            </a:schemeClr>
          </a:solidFill>
          <a:ln w="12700" cmpd="sng">
            <a:solidFill>
              <a:schemeClr val="bg2"/>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825" dirty="0" err="1"/>
              <a:t>Cloudboost</a:t>
            </a:r>
            <a:r>
              <a:rPr lang="en-US" sz="825" dirty="0"/>
              <a:t> </a:t>
            </a:r>
          </a:p>
          <a:p>
            <a:pPr algn="ctr">
              <a:defRPr/>
            </a:pPr>
            <a:r>
              <a:rPr lang="en-US" sz="825" dirty="0"/>
              <a:t>VM Appliance</a:t>
            </a:r>
          </a:p>
          <a:p>
            <a:pPr algn="ctr">
              <a:defRPr/>
            </a:pPr>
            <a:r>
              <a:rPr lang="en-US" sz="825" dirty="0"/>
              <a:t>Networker SN</a:t>
            </a:r>
          </a:p>
        </p:txBody>
      </p:sp>
      <p:sp>
        <p:nvSpPr>
          <p:cNvPr id="2" name="Title 1"/>
          <p:cNvSpPr>
            <a:spLocks noGrp="1"/>
          </p:cNvSpPr>
          <p:nvPr>
            <p:ph type="ctrTitle"/>
          </p:nvPr>
        </p:nvSpPr>
        <p:spPr>
          <a:xfrm>
            <a:off x="1975248" y="180975"/>
            <a:ext cx="5403056" cy="498598"/>
          </a:xfrm>
        </p:spPr>
        <p:txBody>
          <a:bodyPr/>
          <a:lstStyle/>
          <a:p>
            <a:pPr algn="ctr">
              <a:defRPr/>
            </a:pPr>
            <a:r>
              <a:rPr lang="en-US" sz="1800" b="1" dirty="0">
                <a:solidFill>
                  <a:schemeClr val="bg1">
                    <a:lumMod val="50000"/>
                  </a:schemeClr>
                </a:solidFill>
              </a:rPr>
              <a:t>Export via Cloud Boost Workflow </a:t>
            </a:r>
            <a:br>
              <a:rPr lang="en-US" sz="1800" b="1" dirty="0">
                <a:solidFill>
                  <a:schemeClr val="bg1">
                    <a:lumMod val="50000"/>
                  </a:schemeClr>
                </a:solidFill>
              </a:rPr>
            </a:br>
            <a:endParaRPr lang="en-US" sz="1800" b="1" u="sng" dirty="0">
              <a:solidFill>
                <a:srgbClr val="C00000"/>
              </a:solidFill>
            </a:endParaRPr>
          </a:p>
        </p:txBody>
      </p:sp>
      <p:pic>
        <p:nvPicPr>
          <p:cNvPr id="34820" name="Picture 2" descr="C:\Users\meighp\Downloads\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1" y="1211987"/>
            <a:ext cx="68222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56"/>
          <p:cNvGrpSpPr/>
          <p:nvPr/>
        </p:nvGrpSpPr>
        <p:grpSpPr>
          <a:xfrm>
            <a:off x="1538826" y="948641"/>
            <a:ext cx="1428751" cy="3298817"/>
            <a:chOff x="990600" y="949333"/>
            <a:chExt cx="1905001" cy="3298817"/>
          </a:xfrm>
          <a:solidFill>
            <a:schemeClr val="tx2">
              <a:lumMod val="20000"/>
              <a:lumOff val="80000"/>
            </a:schemeClr>
          </a:solidFill>
        </p:grpSpPr>
        <p:sp>
          <p:nvSpPr>
            <p:cNvPr id="58" name="Rounded Rectangle 57"/>
            <p:cNvSpPr/>
            <p:nvPr/>
          </p:nvSpPr>
          <p:spPr>
            <a:xfrm>
              <a:off x="990600" y="949333"/>
              <a:ext cx="1905001" cy="3298817"/>
            </a:xfrm>
            <a:prstGeom prst="roundRect">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013" dirty="0"/>
            </a:p>
          </p:txBody>
        </p:sp>
        <p:pic>
          <p:nvPicPr>
            <p:cNvPr id="59" name="Picture 15" descr="folder"/>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3">
                  <a:tint val="45000"/>
                  <a:satMod val="400000"/>
                </a:schemeClr>
              </a:duotone>
            </a:blip>
            <a:srcRect/>
            <a:stretch>
              <a:fillRect/>
            </a:stretch>
          </p:blipFill>
          <p:spPr bwMode="auto">
            <a:xfrm>
              <a:off x="1237397" y="1851522"/>
              <a:ext cx="394009" cy="316094"/>
            </a:xfrm>
            <a:prstGeom prst="rect">
              <a:avLst/>
            </a:prstGeom>
            <a:grpFill/>
            <a:ln w="9525">
              <a:noFill/>
              <a:miter lim="800000"/>
              <a:headEnd/>
              <a:tailEnd/>
            </a:ln>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216" y="2495550"/>
              <a:ext cx="412370" cy="412370"/>
            </a:xfrm>
            <a:prstGeom prst="rect">
              <a:avLst/>
            </a:prstGeom>
            <a:grpFill/>
            <a:ln w="12700" cmpd="sng">
              <a:solidFill>
                <a:schemeClr val="bg2"/>
              </a:solidFill>
            </a:ln>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324" y="3301497"/>
              <a:ext cx="528182" cy="528182"/>
            </a:xfrm>
            <a:prstGeom prst="rect">
              <a:avLst/>
            </a:prstGeom>
            <a:grpFill/>
          </p:spPr>
        </p:pic>
        <p:pic>
          <p:nvPicPr>
            <p:cNvPr id="62" name="Picture 61" descr="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633" y="1842922"/>
              <a:ext cx="405565" cy="353743"/>
            </a:xfrm>
            <a:prstGeom prst="rect">
              <a:avLst/>
            </a:prstGeom>
            <a:grpFill/>
          </p:spPr>
        </p:pic>
        <p:pic>
          <p:nvPicPr>
            <p:cNvPr id="63" name="Picture 62" descr="Lapt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76" y="1198414"/>
              <a:ext cx="451478" cy="315003"/>
            </a:xfrm>
            <a:prstGeom prst="rect">
              <a:avLst/>
            </a:prstGeom>
            <a:grpFill/>
          </p:spPr>
        </p:pic>
        <p:pic>
          <p:nvPicPr>
            <p:cNvPr id="65" name="Picture 64" descr="Emai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987" y="3301497"/>
              <a:ext cx="544829" cy="544829"/>
            </a:xfrm>
            <a:prstGeom prst="rect">
              <a:avLst/>
            </a:prstGeom>
            <a:grpFill/>
          </p:spPr>
        </p:pic>
        <p:sp>
          <p:nvSpPr>
            <p:cNvPr id="67" name="TextBox 66"/>
            <p:cNvSpPr txBox="1"/>
            <p:nvPr/>
          </p:nvSpPr>
          <p:spPr>
            <a:xfrm>
              <a:off x="2040502" y="1453830"/>
              <a:ext cx="675827" cy="276999"/>
            </a:xfrm>
            <a:prstGeom prst="rect">
              <a:avLst/>
            </a:prstGeom>
            <a:grpFill/>
          </p:spPr>
          <p:txBody>
            <a:bodyPr wrap="none">
              <a:spAutoFit/>
            </a:bodyPr>
            <a:lstStyle/>
            <a:p>
              <a:pPr algn="ctr">
                <a:defRPr/>
              </a:pPr>
              <a:r>
                <a:rPr lang="en-US" sz="600" dirty="0">
                  <a:solidFill>
                    <a:schemeClr val="bg2"/>
                  </a:solidFill>
                </a:rPr>
                <a:t>Desktops</a:t>
              </a:r>
            </a:p>
            <a:p>
              <a:pPr algn="ctr">
                <a:defRPr/>
              </a:pPr>
              <a:r>
                <a:rPr lang="en-US" sz="600" dirty="0">
                  <a:solidFill>
                    <a:schemeClr val="bg2"/>
                  </a:solidFill>
                </a:rPr>
                <a:t>Laptops</a:t>
              </a:r>
            </a:p>
          </p:txBody>
        </p:sp>
        <p:sp>
          <p:nvSpPr>
            <p:cNvPr id="68" name="TextBox 67"/>
            <p:cNvSpPr txBox="1"/>
            <p:nvPr/>
          </p:nvSpPr>
          <p:spPr>
            <a:xfrm>
              <a:off x="1202287" y="2167616"/>
              <a:ext cx="464229" cy="184666"/>
            </a:xfrm>
            <a:prstGeom prst="rect">
              <a:avLst/>
            </a:prstGeom>
            <a:grpFill/>
          </p:spPr>
          <p:txBody>
            <a:bodyPr wrap="none">
              <a:spAutoFit/>
            </a:bodyPr>
            <a:lstStyle/>
            <a:p>
              <a:pPr algn="ctr">
                <a:defRPr/>
              </a:pPr>
              <a:r>
                <a:rPr lang="en-US" sz="600" dirty="0">
                  <a:solidFill>
                    <a:schemeClr val="bg2"/>
                  </a:solidFill>
                </a:rPr>
                <a:t>Files</a:t>
              </a:r>
            </a:p>
          </p:txBody>
        </p:sp>
        <p:sp>
          <p:nvSpPr>
            <p:cNvPr id="69" name="TextBox 68"/>
            <p:cNvSpPr txBox="1"/>
            <p:nvPr/>
          </p:nvSpPr>
          <p:spPr>
            <a:xfrm>
              <a:off x="1983861" y="2167616"/>
              <a:ext cx="789107" cy="184666"/>
            </a:xfrm>
            <a:prstGeom prst="rect">
              <a:avLst/>
            </a:prstGeom>
            <a:grpFill/>
          </p:spPr>
          <p:txBody>
            <a:bodyPr wrap="none">
              <a:spAutoFit/>
            </a:bodyPr>
            <a:lstStyle/>
            <a:p>
              <a:pPr algn="ctr">
                <a:defRPr/>
              </a:pPr>
              <a:r>
                <a:rPr lang="en-US" sz="600" dirty="0">
                  <a:solidFill>
                    <a:schemeClr val="bg2"/>
                  </a:solidFill>
                </a:rPr>
                <a:t>NAS/NDMP</a:t>
              </a:r>
            </a:p>
          </p:txBody>
        </p:sp>
        <p:sp>
          <p:nvSpPr>
            <p:cNvPr id="70" name="TextBox 69"/>
            <p:cNvSpPr txBox="1"/>
            <p:nvPr/>
          </p:nvSpPr>
          <p:spPr>
            <a:xfrm>
              <a:off x="1074045" y="2876550"/>
              <a:ext cx="720712" cy="276999"/>
            </a:xfrm>
            <a:prstGeom prst="rect">
              <a:avLst/>
            </a:prstGeom>
            <a:grpFill/>
          </p:spPr>
          <p:txBody>
            <a:bodyPr wrap="none">
              <a:spAutoFit/>
            </a:bodyPr>
            <a:lstStyle/>
            <a:p>
              <a:pPr algn="ctr">
                <a:defRPr/>
              </a:pPr>
              <a:r>
                <a:rPr lang="en-US" sz="600" dirty="0">
                  <a:solidFill>
                    <a:schemeClr val="bg2"/>
                  </a:solidFill>
                </a:rPr>
                <a:t>VMware &amp;</a:t>
              </a:r>
            </a:p>
            <a:p>
              <a:pPr algn="ctr">
                <a:defRPr/>
              </a:pPr>
              <a:r>
                <a:rPr lang="en-US" sz="600" dirty="0">
                  <a:solidFill>
                    <a:schemeClr val="bg2"/>
                  </a:solidFill>
                </a:rPr>
                <a:t>Hyper-V</a:t>
              </a:r>
            </a:p>
          </p:txBody>
        </p:sp>
        <p:sp>
          <p:nvSpPr>
            <p:cNvPr id="71" name="TextBox 70"/>
            <p:cNvSpPr txBox="1"/>
            <p:nvPr/>
          </p:nvSpPr>
          <p:spPr>
            <a:xfrm>
              <a:off x="2008441" y="2932538"/>
              <a:ext cx="739947" cy="184666"/>
            </a:xfrm>
            <a:prstGeom prst="rect">
              <a:avLst/>
            </a:prstGeom>
            <a:grpFill/>
          </p:spPr>
          <p:txBody>
            <a:bodyPr wrap="none">
              <a:spAutoFit/>
            </a:bodyPr>
            <a:lstStyle/>
            <a:p>
              <a:pPr algn="ctr">
                <a:defRPr/>
              </a:pPr>
              <a:r>
                <a:rPr lang="en-US" sz="600" dirty="0">
                  <a:solidFill>
                    <a:schemeClr val="bg2"/>
                  </a:solidFill>
                </a:rPr>
                <a:t>Databases</a:t>
              </a:r>
            </a:p>
          </p:txBody>
        </p:sp>
        <p:sp>
          <p:nvSpPr>
            <p:cNvPr id="72" name="TextBox 71"/>
            <p:cNvSpPr txBox="1"/>
            <p:nvPr/>
          </p:nvSpPr>
          <p:spPr>
            <a:xfrm>
              <a:off x="1181983" y="3844380"/>
              <a:ext cx="504840" cy="184666"/>
            </a:xfrm>
            <a:prstGeom prst="rect">
              <a:avLst/>
            </a:prstGeom>
            <a:grpFill/>
          </p:spPr>
          <p:txBody>
            <a:bodyPr wrap="none">
              <a:spAutoFit/>
            </a:bodyPr>
            <a:lstStyle/>
            <a:p>
              <a:pPr algn="ctr">
                <a:defRPr/>
              </a:pPr>
              <a:r>
                <a:rPr lang="en-US" sz="600" dirty="0">
                  <a:solidFill>
                    <a:schemeClr val="bg2"/>
                  </a:solidFill>
                </a:rPr>
                <a:t>Email</a:t>
              </a:r>
            </a:p>
          </p:txBody>
        </p:sp>
        <p:sp>
          <p:nvSpPr>
            <p:cNvPr id="73" name="TextBox 72"/>
            <p:cNvSpPr txBox="1"/>
            <p:nvPr/>
          </p:nvSpPr>
          <p:spPr>
            <a:xfrm>
              <a:off x="1976382" y="3844380"/>
              <a:ext cx="804067" cy="184666"/>
            </a:xfrm>
            <a:prstGeom prst="rect">
              <a:avLst/>
            </a:prstGeom>
            <a:grpFill/>
          </p:spPr>
          <p:txBody>
            <a:bodyPr wrap="none">
              <a:spAutoFit/>
            </a:bodyPr>
            <a:lstStyle/>
            <a:p>
              <a:pPr algn="ctr">
                <a:defRPr/>
              </a:pPr>
              <a:r>
                <a:rPr lang="en-US" sz="600" dirty="0">
                  <a:solidFill>
                    <a:schemeClr val="bg2"/>
                  </a:solidFill>
                </a:rPr>
                <a:t>Applications</a:t>
              </a:r>
            </a:p>
          </p:txBody>
        </p:sp>
        <p:grpSp>
          <p:nvGrpSpPr>
            <p:cNvPr id="74" name="Group 73"/>
            <p:cNvGrpSpPr/>
            <p:nvPr/>
          </p:nvGrpSpPr>
          <p:grpSpPr>
            <a:xfrm>
              <a:off x="2093200" y="2440934"/>
              <a:ext cx="570431" cy="525472"/>
              <a:chOff x="2073447" y="2432467"/>
              <a:chExt cx="570431" cy="525472"/>
            </a:xfrm>
            <a:grpFill/>
          </p:grpSpPr>
          <p:pic>
            <p:nvPicPr>
              <p:cNvPr id="75" name="Picture 74" descr="disk.png"/>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073447" y="2432467"/>
                <a:ext cx="570431" cy="525472"/>
              </a:xfrm>
              <a:prstGeom prst="rect">
                <a:avLst/>
              </a:prstGeom>
              <a:grpFill/>
            </p:spPr>
          </p:pic>
          <p:sp>
            <p:nvSpPr>
              <p:cNvPr id="76" name="Text Box 230"/>
              <p:cNvSpPr txBox="1">
                <a:spLocks noChangeArrowheads="1"/>
              </p:cNvSpPr>
              <p:nvPr/>
            </p:nvSpPr>
            <p:spPr bwMode="auto">
              <a:xfrm>
                <a:off x="2247031" y="2497041"/>
                <a:ext cx="183811" cy="115416"/>
              </a:xfrm>
              <a:prstGeom prst="rect">
                <a:avLst/>
              </a:prstGeom>
              <a:grpFill/>
              <a:ln w="9525">
                <a:noFill/>
                <a:miter lim="800000"/>
                <a:headEnd/>
                <a:tailEnd/>
              </a:ln>
            </p:spPr>
            <p:txBody>
              <a:bodyPr wrap="none" lIns="0" tIns="0" rIns="0" bIns="0">
                <a:spAutoFit/>
              </a:bodyPr>
              <a:lstStyle/>
              <a:p>
                <a:pPr eaLnBrk="0" hangingPunct="0">
                  <a:defRPr/>
                </a:pPr>
                <a:r>
                  <a:rPr lang="en-US" sz="750" b="1" dirty="0">
                    <a:solidFill>
                      <a:schemeClr val="bg1"/>
                    </a:solidFill>
                    <a:ea typeface="MS PGothic" pitchFamily="34" charset="-128"/>
                  </a:rPr>
                  <a:t>DB</a:t>
                </a:r>
              </a:p>
            </p:txBody>
          </p:sp>
        </p:grpSp>
      </p:grpSp>
      <p:pic>
        <p:nvPicPr>
          <p:cNvPr id="34822" name="Picture 2" descr="C:\Users\meighp\Downloads\Cloud1-VMware-lg-300dp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0257" y="3944112"/>
            <a:ext cx="10525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80"/>
          <p:cNvSpPr txBox="1">
            <a:spLocks noChangeArrowheads="1"/>
          </p:cNvSpPr>
          <p:nvPr/>
        </p:nvSpPr>
        <p:spPr bwMode="auto">
          <a:xfrm>
            <a:off x="3586783" y="867413"/>
            <a:ext cx="8114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750" dirty="0">
                <a:solidFill>
                  <a:schemeClr val="bg2"/>
                </a:solidFill>
              </a:rPr>
              <a:t>Avamar Server </a:t>
            </a:r>
          </a:p>
          <a:p>
            <a:pPr algn="ctr" eaLnBrk="1" hangingPunct="1"/>
            <a:r>
              <a:rPr lang="en-US" altLang="en-US" sz="750" dirty="0">
                <a:solidFill>
                  <a:schemeClr val="bg2"/>
                </a:solidFill>
              </a:rPr>
              <a:t>(ADS or AV/DD)</a:t>
            </a:r>
          </a:p>
        </p:txBody>
      </p:sp>
      <p:cxnSp>
        <p:nvCxnSpPr>
          <p:cNvPr id="92" name="Straight Arrow Connector 91"/>
          <p:cNvCxnSpPr>
            <a:cxnSpLocks/>
          </p:cNvCxnSpPr>
          <p:nvPr/>
        </p:nvCxnSpPr>
        <p:spPr>
          <a:xfrm>
            <a:off x="2967577" y="1531167"/>
            <a:ext cx="375809" cy="0"/>
          </a:xfrm>
          <a:prstGeom prst="straightConnector1">
            <a:avLst/>
          </a:prstGeom>
          <a:ln w="381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a:off x="4636983" y="1538941"/>
            <a:ext cx="1652625" cy="0"/>
          </a:xfrm>
          <a:prstGeom prst="straightConnector1">
            <a:avLst/>
          </a:prstGeom>
          <a:ln w="381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829" name="TextBox 99"/>
          <p:cNvSpPr txBox="1">
            <a:spLocks noChangeArrowheads="1"/>
          </p:cNvSpPr>
          <p:nvPr/>
        </p:nvSpPr>
        <p:spPr bwMode="auto">
          <a:xfrm>
            <a:off x="2907873" y="1534999"/>
            <a:ext cx="5052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chemeClr val="bg2"/>
                </a:solidFill>
              </a:rPr>
              <a:t>WAN/LAN</a:t>
            </a:r>
          </a:p>
        </p:txBody>
      </p:sp>
      <p:sp>
        <p:nvSpPr>
          <p:cNvPr id="34830" name="TextBox 37"/>
          <p:cNvSpPr txBox="1">
            <a:spLocks noChangeArrowheads="1"/>
          </p:cNvSpPr>
          <p:nvPr/>
        </p:nvSpPr>
        <p:spPr bwMode="auto">
          <a:xfrm>
            <a:off x="3350576" y="4158925"/>
            <a:ext cx="1503938"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788" dirty="0" err="1">
                <a:solidFill>
                  <a:schemeClr val="bg2">
                    <a:lumMod val="95000"/>
                    <a:lumOff val="5000"/>
                  </a:schemeClr>
                </a:solidFill>
              </a:rPr>
              <a:t>S3</a:t>
            </a:r>
            <a:r>
              <a:rPr lang="en-US" altLang="en-US" sz="788" dirty="0">
                <a:solidFill>
                  <a:schemeClr val="bg2">
                    <a:lumMod val="95000"/>
                    <a:lumOff val="5000"/>
                  </a:schemeClr>
                </a:solidFill>
              </a:rPr>
              <a:t> Compatible Object Store</a:t>
            </a:r>
          </a:p>
          <a:p>
            <a:pPr algn="ctr" eaLnBrk="1" hangingPunct="1"/>
            <a:r>
              <a:rPr lang="en-US" altLang="en-US" sz="788" dirty="0" err="1">
                <a:solidFill>
                  <a:schemeClr val="bg2">
                    <a:lumMod val="95000"/>
                    <a:lumOff val="5000"/>
                  </a:schemeClr>
                </a:solidFill>
              </a:rPr>
              <a:t>Atmos</a:t>
            </a:r>
            <a:r>
              <a:rPr lang="en-US" altLang="en-US" sz="788" dirty="0">
                <a:solidFill>
                  <a:schemeClr val="bg2">
                    <a:lumMod val="95000"/>
                    <a:lumOff val="5000"/>
                  </a:schemeClr>
                </a:solidFill>
              </a:rPr>
              <a:t>, ECS, </a:t>
            </a:r>
            <a:r>
              <a:rPr lang="en-US" altLang="en-US" sz="788" dirty="0" err="1">
                <a:solidFill>
                  <a:schemeClr val="bg2">
                    <a:lumMod val="95000"/>
                    <a:lumOff val="5000"/>
                  </a:schemeClr>
                </a:solidFill>
              </a:rPr>
              <a:t>S3</a:t>
            </a:r>
            <a:r>
              <a:rPr lang="en-US" altLang="en-US" sz="788" dirty="0">
                <a:solidFill>
                  <a:schemeClr val="bg2">
                    <a:lumMod val="95000"/>
                    <a:lumOff val="5000"/>
                  </a:schemeClr>
                </a:solidFill>
              </a:rPr>
              <a:t>, </a:t>
            </a:r>
            <a:r>
              <a:rPr lang="en-US" altLang="en-US" sz="788" dirty="0" err="1">
                <a:solidFill>
                  <a:schemeClr val="bg2">
                    <a:lumMod val="95000"/>
                    <a:lumOff val="5000"/>
                  </a:schemeClr>
                </a:solidFill>
              </a:rPr>
              <a:t>vCloud</a:t>
            </a:r>
            <a:r>
              <a:rPr lang="en-US" altLang="en-US" sz="788" dirty="0">
                <a:solidFill>
                  <a:schemeClr val="bg2">
                    <a:lumMod val="95000"/>
                    <a:lumOff val="5000"/>
                  </a:schemeClr>
                </a:solidFill>
              </a:rPr>
              <a:t> Air, </a:t>
            </a:r>
            <a:r>
              <a:rPr lang="en-US" altLang="en-US" sz="788" dirty="0" err="1">
                <a:solidFill>
                  <a:schemeClr val="bg2">
                    <a:lumMod val="95000"/>
                    <a:lumOff val="5000"/>
                  </a:schemeClr>
                </a:solidFill>
              </a:rPr>
              <a:t>etc</a:t>
            </a:r>
            <a:endParaRPr lang="en-US" altLang="en-US" sz="788" dirty="0">
              <a:solidFill>
                <a:schemeClr val="bg2">
                  <a:lumMod val="95000"/>
                  <a:lumOff val="5000"/>
                </a:schemeClr>
              </a:solidFill>
            </a:endParaRPr>
          </a:p>
        </p:txBody>
      </p:sp>
      <p:pic>
        <p:nvPicPr>
          <p:cNvPr id="34831" name="Picture 2" descr="C:\Users\meighp\Downloads\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069" y="1166813"/>
            <a:ext cx="38338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Box 39"/>
          <p:cNvSpPr txBox="1">
            <a:spLocks noChangeArrowheads="1"/>
          </p:cNvSpPr>
          <p:nvPr/>
        </p:nvSpPr>
        <p:spPr bwMode="auto">
          <a:xfrm>
            <a:off x="1691690" y="1584722"/>
            <a:ext cx="3754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a:solidFill>
                  <a:schemeClr val="bg2"/>
                </a:solidFill>
              </a:rPr>
              <a:t>ROBO</a:t>
            </a:r>
          </a:p>
        </p:txBody>
      </p:sp>
      <p:sp>
        <p:nvSpPr>
          <p:cNvPr id="41" name="Rectangle 40"/>
          <p:cNvSpPr/>
          <p:nvPr/>
        </p:nvSpPr>
        <p:spPr>
          <a:xfrm>
            <a:off x="3430786" y="2019101"/>
            <a:ext cx="945356" cy="217885"/>
          </a:xfrm>
          <a:prstGeom prst="rect">
            <a:avLst/>
          </a:prstGeom>
          <a:solidFill>
            <a:srgbClr val="717074"/>
          </a:solidFill>
          <a:ln w="9525" cmpd="sng">
            <a:solidFill>
              <a:srgbClr val="828381"/>
            </a:solidFill>
          </a:ln>
          <a:effectLst>
            <a:innerShdw blurRad="63500" dist="50800" dir="27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lIns="51435" tIns="25718" rIns="51435" bIns="25718" anchor="ctr"/>
          <a:lstStyle/>
          <a:p>
            <a:pPr algn="ctr">
              <a:defRPr/>
            </a:pPr>
            <a:endParaRPr lang="en-US" sz="600" dirty="0">
              <a:solidFill>
                <a:schemeClr val="accent6">
                  <a:lumMod val="75000"/>
                </a:schemeClr>
              </a:solidFill>
            </a:endParaRPr>
          </a:p>
        </p:txBody>
      </p:sp>
      <p:sp>
        <p:nvSpPr>
          <p:cNvPr id="55" name="Rectangle 54"/>
          <p:cNvSpPr/>
          <p:nvPr/>
        </p:nvSpPr>
        <p:spPr>
          <a:xfrm>
            <a:off x="6351985" y="4246960"/>
            <a:ext cx="704850" cy="236934"/>
          </a:xfrm>
          <a:prstGeom prst="rect">
            <a:avLst/>
          </a:prstGeom>
          <a:solidFill>
            <a:schemeClr val="bg1">
              <a:lumMod val="40000"/>
              <a:lumOff val="6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chemeClr val="bg2">
                    <a:lumMod val="75000"/>
                    <a:lumOff val="25000"/>
                  </a:schemeClr>
                </a:solidFill>
              </a:rPr>
              <a:t>Maginatics</a:t>
            </a:r>
          </a:p>
        </p:txBody>
      </p:sp>
      <p:sp>
        <p:nvSpPr>
          <p:cNvPr id="56" name="Rectangle 55"/>
          <p:cNvSpPr/>
          <p:nvPr/>
        </p:nvSpPr>
        <p:spPr>
          <a:xfrm>
            <a:off x="7160419" y="4246960"/>
            <a:ext cx="703660" cy="236934"/>
          </a:xfrm>
          <a:prstGeom prst="rect">
            <a:avLst/>
          </a:prstGeom>
          <a:solidFill>
            <a:schemeClr val="accent6">
              <a:lumMod val="75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chemeClr val="tx2"/>
                </a:solidFill>
              </a:rPr>
              <a:t>Avamar</a:t>
            </a:r>
          </a:p>
        </p:txBody>
      </p:sp>
      <p:sp>
        <p:nvSpPr>
          <p:cNvPr id="34845" name="TextBox 63"/>
          <p:cNvSpPr txBox="1">
            <a:spLocks noChangeArrowheads="1"/>
          </p:cNvSpPr>
          <p:nvPr/>
        </p:nvSpPr>
        <p:spPr bwMode="auto">
          <a:xfrm>
            <a:off x="6312694" y="4017758"/>
            <a:ext cx="15763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1050" dirty="0">
                <a:solidFill>
                  <a:schemeClr val="bg2"/>
                </a:solidFill>
              </a:rPr>
              <a:t>Technologies Legend</a:t>
            </a:r>
          </a:p>
        </p:txBody>
      </p:sp>
      <p:pic>
        <p:nvPicPr>
          <p:cNvPr id="34847"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0549" y="2020683"/>
            <a:ext cx="624029" cy="20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6351984" y="1100482"/>
            <a:ext cx="956330" cy="1471263"/>
          </a:xfrm>
          <a:prstGeom prst="rect">
            <a:avLst/>
          </a:prstGeom>
          <a:solidFill>
            <a:schemeClr val="accent5">
              <a:lumMod val="75000"/>
            </a:schemeClr>
          </a:solidFill>
          <a:ln w="12700" cmpd="sng">
            <a:solidFill>
              <a:schemeClr val="bg2"/>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675" dirty="0">
                <a:solidFill>
                  <a:schemeClr val="tx2"/>
                </a:solidFill>
              </a:rPr>
              <a:t>Networker </a:t>
            </a:r>
          </a:p>
          <a:p>
            <a:pPr algn="ctr">
              <a:defRPr/>
            </a:pPr>
            <a:r>
              <a:rPr lang="en-US" sz="675" dirty="0">
                <a:solidFill>
                  <a:schemeClr val="tx2"/>
                </a:solidFill>
              </a:rPr>
              <a:t>Staging Server</a:t>
            </a:r>
          </a:p>
        </p:txBody>
      </p:sp>
      <p:sp>
        <p:nvSpPr>
          <p:cNvPr id="52" name="Rectangle 51"/>
          <p:cNvSpPr/>
          <p:nvPr/>
        </p:nvSpPr>
        <p:spPr>
          <a:xfrm>
            <a:off x="6366530" y="1565672"/>
            <a:ext cx="941784" cy="235921"/>
          </a:xfrm>
          <a:prstGeom prst="rect">
            <a:avLst/>
          </a:prstGeom>
          <a:solidFill>
            <a:schemeClr val="tx2">
              <a:lumMod val="85000"/>
            </a:schemeClr>
          </a:solidFill>
          <a:ln w="9525" cmpd="sng">
            <a:solidFill>
              <a:srgbClr val="7F7F7F"/>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1"/>
                </a:solidFill>
              </a:rPr>
              <a:t>Local ADMe staging disk file systems</a:t>
            </a:r>
          </a:p>
        </p:txBody>
      </p:sp>
      <p:sp>
        <p:nvSpPr>
          <p:cNvPr id="77" name="Bent Arrow 76"/>
          <p:cNvSpPr/>
          <p:nvPr/>
        </p:nvSpPr>
        <p:spPr>
          <a:xfrm rot="10800000">
            <a:off x="5972770" y="2516090"/>
            <a:ext cx="877250" cy="1148580"/>
          </a:xfrm>
          <a:prstGeom prst="bentArrow">
            <a:avLst>
              <a:gd name="adj1" fmla="val 13858"/>
              <a:gd name="adj2" fmla="val 27344"/>
              <a:gd name="adj3" fmla="val 25000"/>
              <a:gd name="adj4" fmla="val 42141"/>
            </a:avLst>
          </a:prstGeom>
          <a:ln w="12700">
            <a:solidFill>
              <a:schemeClr val="bg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5" name="Rectangle 4"/>
          <p:cNvSpPr/>
          <p:nvPr/>
        </p:nvSpPr>
        <p:spPr>
          <a:xfrm>
            <a:off x="6366530" y="625039"/>
            <a:ext cx="953490" cy="507831"/>
          </a:xfrm>
          <a:prstGeom prst="rect">
            <a:avLst/>
          </a:prstGeom>
        </p:spPr>
        <p:txBody>
          <a:bodyPr wrap="square">
            <a:spAutoFit/>
          </a:bodyPr>
          <a:lstStyle/>
          <a:p>
            <a:pPr algn="ctr"/>
            <a:r>
              <a:rPr lang="en-US" sz="900" dirty="0">
                <a:solidFill>
                  <a:schemeClr val="tx1">
                    <a:lumMod val="65000"/>
                    <a:lumOff val="35000"/>
                  </a:schemeClr>
                </a:solidFill>
              </a:rPr>
              <a:t>In-Direct</a:t>
            </a:r>
          </a:p>
          <a:p>
            <a:pPr algn="ctr"/>
            <a:r>
              <a:rPr lang="en-US" sz="900" dirty="0">
                <a:solidFill>
                  <a:schemeClr val="tx1">
                    <a:lumMod val="65000"/>
                    <a:lumOff val="35000"/>
                  </a:schemeClr>
                </a:solidFill>
              </a:rPr>
              <a:t>Workflow</a:t>
            </a:r>
          </a:p>
          <a:p>
            <a:pPr algn="ctr"/>
            <a:r>
              <a:rPr lang="en-US" sz="900" dirty="0">
                <a:solidFill>
                  <a:schemeClr val="tx1">
                    <a:lumMod val="65000"/>
                    <a:lumOff val="35000"/>
                  </a:schemeClr>
                </a:solidFill>
              </a:rPr>
              <a:t>Via Networker</a:t>
            </a:r>
          </a:p>
        </p:txBody>
      </p:sp>
      <p:sp>
        <p:nvSpPr>
          <p:cNvPr id="53" name="Rectangle 52"/>
          <p:cNvSpPr/>
          <p:nvPr/>
        </p:nvSpPr>
        <p:spPr>
          <a:xfrm>
            <a:off x="6366530" y="1375528"/>
            <a:ext cx="941784" cy="190145"/>
          </a:xfrm>
          <a:prstGeom prst="rect">
            <a:avLst/>
          </a:prstGeom>
          <a:solidFill>
            <a:schemeClr val="accent6">
              <a:lumMod val="75000"/>
            </a:schemeClr>
          </a:soli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Avamar FS Client</a:t>
            </a:r>
          </a:p>
        </p:txBody>
      </p:sp>
      <p:sp>
        <p:nvSpPr>
          <p:cNvPr id="80" name="Rectangle 79"/>
          <p:cNvSpPr/>
          <p:nvPr/>
        </p:nvSpPr>
        <p:spPr>
          <a:xfrm>
            <a:off x="6391524" y="2115819"/>
            <a:ext cx="877250" cy="400271"/>
          </a:xfrm>
          <a:prstGeom prst="rect">
            <a:avLst/>
          </a:prstGeom>
          <a:solidFill>
            <a:schemeClr val="tx2">
              <a:lumMod val="50000"/>
            </a:schemeClr>
          </a:solidFill>
          <a:ln w="9525" cmpd="sng">
            <a:solidFill>
              <a:srgbClr val="7F7F7F"/>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defRPr/>
            </a:pPr>
            <a:r>
              <a:rPr lang="en-US" sz="600" dirty="0">
                <a:solidFill>
                  <a:schemeClr val="tx2"/>
                </a:solidFill>
              </a:rPr>
              <a:t>Networker backups directed to CB based Networker </a:t>
            </a:r>
            <a:r>
              <a:rPr lang="en-US" sz="600" b="1" dirty="0" err="1">
                <a:solidFill>
                  <a:schemeClr val="tx2"/>
                </a:solidFill>
              </a:rPr>
              <a:t>adv_file</a:t>
            </a:r>
            <a:r>
              <a:rPr lang="en-US" sz="600" dirty="0">
                <a:solidFill>
                  <a:schemeClr val="tx2"/>
                </a:solidFill>
              </a:rPr>
              <a:t>  device</a:t>
            </a:r>
          </a:p>
        </p:txBody>
      </p:sp>
      <p:sp>
        <p:nvSpPr>
          <p:cNvPr id="54" name="Flowchart: Magnetic Disk 53"/>
          <p:cNvSpPr/>
          <p:nvPr/>
        </p:nvSpPr>
        <p:spPr>
          <a:xfrm>
            <a:off x="6457254" y="1842230"/>
            <a:ext cx="288038" cy="244352"/>
          </a:xfrm>
          <a:prstGeom prst="flowChartMagneticDisk">
            <a:avLst/>
          </a:prstGeom>
          <a:solidFill>
            <a:schemeClr val="bg2">
              <a:lumMod val="20000"/>
              <a:lumOff val="80000"/>
            </a:schemeClr>
          </a:solidFill>
          <a:ln w="12700">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1" name="Flowchart: Magnetic Disk 80"/>
          <p:cNvSpPr/>
          <p:nvPr/>
        </p:nvSpPr>
        <p:spPr>
          <a:xfrm>
            <a:off x="6912816" y="1842230"/>
            <a:ext cx="288038" cy="244352"/>
          </a:xfrm>
          <a:prstGeom prst="flowChartMagneticDisk">
            <a:avLst/>
          </a:prstGeom>
          <a:solidFill>
            <a:schemeClr val="bg2">
              <a:lumMod val="20000"/>
              <a:lumOff val="80000"/>
            </a:schemeClr>
          </a:solidFill>
          <a:ln w="12700">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2" name="TextBox 98"/>
          <p:cNvSpPr txBox="1">
            <a:spLocks noChangeArrowheads="1"/>
          </p:cNvSpPr>
          <p:nvPr/>
        </p:nvSpPr>
        <p:spPr bwMode="auto">
          <a:xfrm>
            <a:off x="6289608" y="3090381"/>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chemeClr val="bg2"/>
                </a:solidFill>
              </a:rPr>
              <a:t>Cloud</a:t>
            </a:r>
          </a:p>
          <a:p>
            <a:pPr algn="ctr" eaLnBrk="1" hangingPunct="1"/>
            <a:r>
              <a:rPr lang="en-US" altLang="en-US" sz="600" dirty="0">
                <a:solidFill>
                  <a:schemeClr val="bg2"/>
                </a:solidFill>
              </a:rPr>
              <a:t>Export</a:t>
            </a:r>
          </a:p>
        </p:txBody>
      </p:sp>
      <p:sp>
        <p:nvSpPr>
          <p:cNvPr id="83" name="Rectangle 82"/>
          <p:cNvSpPr/>
          <p:nvPr/>
        </p:nvSpPr>
        <p:spPr>
          <a:xfrm>
            <a:off x="3430786" y="2259055"/>
            <a:ext cx="947759" cy="233912"/>
          </a:xfrm>
          <a:prstGeom prst="rect">
            <a:avLst/>
          </a:prstGeom>
          <a:solidFill>
            <a:srgbClr val="C00000"/>
          </a:soli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Networker</a:t>
            </a:r>
            <a:r>
              <a:rPr lang="en-US" sz="600" dirty="0"/>
              <a:t> </a:t>
            </a:r>
            <a:r>
              <a:rPr lang="en-US" sz="600" dirty="0">
                <a:solidFill>
                  <a:schemeClr val="tx2"/>
                </a:solidFill>
              </a:rPr>
              <a:t>64 Bit Linux </a:t>
            </a:r>
          </a:p>
          <a:p>
            <a:pPr algn="ctr">
              <a:defRPr/>
            </a:pPr>
            <a:r>
              <a:rPr lang="en-US" sz="600" dirty="0">
                <a:solidFill>
                  <a:schemeClr val="tx2"/>
                </a:solidFill>
              </a:rPr>
              <a:t>FS Client</a:t>
            </a:r>
          </a:p>
        </p:txBody>
      </p:sp>
      <p:cxnSp>
        <p:nvCxnSpPr>
          <p:cNvPr id="88" name="Straight Arrow Connector 87">
            <a:extLst>
              <a:ext uri="{FF2B5EF4-FFF2-40B4-BE49-F238E27FC236}">
                <a16:creationId xmlns:a16="http://schemas.microsoft.com/office/drawing/2014/main" id="{F126A7A9-040E-40D6-BBBB-6B06E2977AA6}"/>
              </a:ext>
            </a:extLst>
          </p:cNvPr>
          <p:cNvCxnSpPr>
            <a:cxnSpLocks/>
          </p:cNvCxnSpPr>
          <p:nvPr/>
        </p:nvCxnSpPr>
        <p:spPr>
          <a:xfrm>
            <a:off x="5445919" y="3674905"/>
            <a:ext cx="0" cy="269207"/>
          </a:xfrm>
          <a:prstGeom prst="straightConnector1">
            <a:avLst/>
          </a:prstGeom>
          <a:ln w="381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84" y="1246778"/>
            <a:ext cx="2217889" cy="267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88736" y="699507"/>
            <a:ext cx="2364599" cy="248209"/>
          </a:xfrm>
          <a:prstGeom prst="rect">
            <a:avLst/>
          </a:prstGeom>
        </p:spPr>
        <p:txBody>
          <a:bodyPr wrap="square">
            <a:spAutoFit/>
          </a:bodyPr>
          <a:lstStyle/>
          <a:p>
            <a:pPr marL="214313" indent="-214313">
              <a:buFont typeface="Wingdings" panose="05000000000000000000" pitchFamily="2" charset="2"/>
              <a:buChar char="v"/>
              <a:defRPr/>
            </a:pPr>
            <a:r>
              <a:rPr lang="en-US" sz="1013" dirty="0">
                <a:solidFill>
                  <a:schemeClr val="bg1">
                    <a:lumMod val="50000"/>
                  </a:schemeClr>
                </a:solidFill>
              </a:rPr>
              <a:t>For </a:t>
            </a:r>
            <a:r>
              <a:rPr lang="en-US" sz="1013" dirty="0" err="1">
                <a:solidFill>
                  <a:schemeClr val="bg1">
                    <a:lumMod val="50000"/>
                  </a:schemeClr>
                </a:solidFill>
              </a:rPr>
              <a:t>Cloudboost</a:t>
            </a:r>
            <a:endParaRPr lang="en-US" sz="1013" dirty="0">
              <a:solidFill>
                <a:schemeClr val="bg1">
                  <a:lumMod val="50000"/>
                </a:schemeClr>
              </a:solidFill>
            </a:endParaRPr>
          </a:p>
        </p:txBody>
      </p:sp>
      <p:sp>
        <p:nvSpPr>
          <p:cNvPr id="10" name="Rectangle 9"/>
          <p:cNvSpPr/>
          <p:nvPr/>
        </p:nvSpPr>
        <p:spPr>
          <a:xfrm>
            <a:off x="1979663" y="62366"/>
            <a:ext cx="5213478" cy="369332"/>
          </a:xfrm>
          <a:prstGeom prst="rect">
            <a:avLst/>
          </a:prstGeom>
        </p:spPr>
        <p:txBody>
          <a:bodyPr wrap="square">
            <a:spAutoFit/>
          </a:bodyPr>
          <a:lstStyle/>
          <a:p>
            <a:pPr algn="ctr">
              <a:defRPr/>
            </a:pPr>
            <a:r>
              <a:rPr lang="en-US" sz="1800" dirty="0">
                <a:solidFill>
                  <a:schemeClr val="bg1">
                    <a:lumMod val="50000"/>
                  </a:schemeClr>
                </a:solidFill>
              </a:rPr>
              <a:t>Supported Cloud Providers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0843" y="566405"/>
            <a:ext cx="7589370" cy="871713"/>
          </a:xfrm>
          <a:prstGeom prst="rect">
            <a:avLst/>
          </a:prstGeom>
        </p:spPr>
        <p:txBody>
          <a:bodyPr wrap="square">
            <a:spAutoFit/>
          </a:bodyPr>
          <a:lstStyle/>
          <a:p>
            <a:pPr marL="214313" indent="-214313">
              <a:buFont typeface="Wingdings" panose="05000000000000000000" pitchFamily="2" charset="2"/>
              <a:buChar char="v"/>
              <a:defRPr/>
            </a:pPr>
            <a:r>
              <a:rPr lang="en-US" sz="1013" dirty="0">
                <a:solidFill>
                  <a:schemeClr val="bg1">
                    <a:lumMod val="50000"/>
                  </a:schemeClr>
                </a:solidFill>
              </a:rPr>
              <a:t>Cloud direct workflows offer limited lifecycle management capability</a:t>
            </a:r>
          </a:p>
          <a:p>
            <a:pPr marL="214313" indent="-214313">
              <a:buFont typeface="Wingdings" panose="05000000000000000000" pitchFamily="2" charset="2"/>
              <a:buChar char="v"/>
              <a:defRPr/>
            </a:pPr>
            <a:r>
              <a:rPr lang="en-US" sz="1013" dirty="0">
                <a:solidFill>
                  <a:schemeClr val="bg1">
                    <a:lumMod val="50000"/>
                  </a:schemeClr>
                </a:solidFill>
              </a:rPr>
              <a:t>ADMe provides some structure around this with its –</a:t>
            </a:r>
            <a:r>
              <a:rPr lang="en-US" sz="1013" b="1" dirty="0">
                <a:solidFill>
                  <a:schemeClr val="bg1">
                    <a:lumMod val="50000"/>
                  </a:schemeClr>
                </a:solidFill>
              </a:rPr>
              <a:t>expire</a:t>
            </a:r>
            <a:r>
              <a:rPr lang="en-US" sz="1013" dirty="0">
                <a:solidFill>
                  <a:schemeClr val="bg1">
                    <a:lumMod val="50000"/>
                  </a:schemeClr>
                </a:solidFill>
              </a:rPr>
              <a:t> option</a:t>
            </a:r>
          </a:p>
          <a:p>
            <a:pPr marL="214313" indent="-214313">
              <a:buFont typeface="Wingdings" panose="05000000000000000000" pitchFamily="2" charset="2"/>
              <a:buChar char="v"/>
              <a:defRPr/>
            </a:pPr>
            <a:r>
              <a:rPr lang="en-US" sz="1013" dirty="0">
                <a:solidFill>
                  <a:schemeClr val="bg1">
                    <a:lumMod val="50000"/>
                  </a:schemeClr>
                </a:solidFill>
              </a:rPr>
              <a:t>Insert anywhere in the top level staging path the keyword </a:t>
            </a:r>
            <a:r>
              <a:rPr lang="en-US" sz="1013" b="1" dirty="0">
                <a:solidFill>
                  <a:schemeClr val="bg1">
                    <a:lumMod val="50000"/>
                  </a:schemeClr>
                </a:solidFill>
              </a:rPr>
              <a:t>EXPIRE</a:t>
            </a:r>
          </a:p>
          <a:p>
            <a:pPr marL="214313" indent="-214313">
              <a:buFont typeface="Wingdings" panose="05000000000000000000" pitchFamily="2" charset="2"/>
              <a:buChar char="v"/>
              <a:defRPr/>
            </a:pPr>
            <a:r>
              <a:rPr lang="en-US" sz="1013" dirty="0">
                <a:solidFill>
                  <a:schemeClr val="bg1">
                    <a:lumMod val="50000"/>
                  </a:schemeClr>
                </a:solidFill>
              </a:rPr>
              <a:t>ADMe calculates the specified retention period converting the EXPIRE keyword to folder name formatted as YYYY-MM-DD</a:t>
            </a:r>
          </a:p>
          <a:p>
            <a:pPr marL="214313" indent="-214313">
              <a:buFont typeface="Wingdings" panose="05000000000000000000" pitchFamily="2" charset="2"/>
              <a:buChar char="v"/>
              <a:defRPr/>
            </a:pPr>
            <a:r>
              <a:rPr lang="en-US" sz="1013" dirty="0">
                <a:solidFill>
                  <a:schemeClr val="bg1">
                    <a:lumMod val="50000"/>
                  </a:schemeClr>
                </a:solidFill>
              </a:rPr>
              <a:t>Provides a visible indicator of the intended retention period with no inherent dependencies on ADMe or Avamar  </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922" y="1502287"/>
            <a:ext cx="5907881" cy="285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354112" y="209843"/>
            <a:ext cx="3860006" cy="72831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defRPr/>
            </a:pPr>
            <a:r>
              <a:rPr altLang="en-US" sz="1500" b="1" dirty="0">
                <a:solidFill>
                  <a:schemeClr val="bg1">
                    <a:lumMod val="50000"/>
                  </a:schemeClr>
                </a:solidFill>
              </a:rPr>
              <a:t>Considerations to Using </a:t>
            </a:r>
            <a:br>
              <a:rPr altLang="en-US" sz="1500" b="1" dirty="0">
                <a:solidFill>
                  <a:schemeClr val="bg1">
                    <a:lumMod val="50000"/>
                  </a:schemeClr>
                </a:solidFill>
              </a:rPr>
            </a:br>
            <a:r>
              <a:rPr altLang="en-US" sz="1500" b="1" dirty="0">
                <a:solidFill>
                  <a:schemeClr val="bg1">
                    <a:lumMod val="50000"/>
                  </a:schemeClr>
                </a:solidFill>
              </a:rPr>
              <a:t>Cloud Gateways with ADMe</a:t>
            </a:r>
            <a:endParaRPr altLang="en-US" sz="1500" dirty="0">
              <a:solidFill>
                <a:schemeClr val="tx1">
                  <a:lumMod val="50000"/>
                  <a:lumOff val="50000"/>
                </a:schemeClr>
              </a:solidFill>
            </a:endParaRPr>
          </a:p>
        </p:txBody>
      </p:sp>
      <p:sp>
        <p:nvSpPr>
          <p:cNvPr id="7" name="Content Placeholder 6"/>
          <p:cNvSpPr>
            <a:spLocks noGrp="1"/>
          </p:cNvSpPr>
          <p:nvPr>
            <p:ph sz="half" idx="2"/>
          </p:nvPr>
        </p:nvSpPr>
        <p:spPr>
          <a:xfrm>
            <a:off x="1418035" y="1102759"/>
            <a:ext cx="6307931" cy="3513535"/>
          </a:xfrm>
        </p:spPr>
        <p:txBody>
          <a:bodyPr/>
          <a:lstStyle/>
          <a:p>
            <a:pPr>
              <a:buSzPct val="100000"/>
              <a:buFont typeface="Wingdings" pitchFamily="2" charset="2"/>
              <a:buChar char="v"/>
              <a:defRPr/>
            </a:pPr>
            <a:r>
              <a:rPr lang="en-US" sz="1050" dirty="0">
                <a:solidFill>
                  <a:schemeClr val="bg2">
                    <a:lumMod val="65000"/>
                    <a:lumOff val="35000"/>
                  </a:schemeClr>
                </a:solidFill>
              </a:rPr>
              <a:t>Incremental staging does not result in a recall of previously staged files assuming stub files exist or the gateway provides a dedicated cache space</a:t>
            </a:r>
          </a:p>
          <a:p>
            <a:pPr>
              <a:buSzPct val="100000"/>
              <a:buFont typeface="Wingdings" pitchFamily="2" charset="2"/>
              <a:buChar char="v"/>
              <a:defRPr/>
            </a:pPr>
            <a:r>
              <a:rPr lang="en-US" sz="1050" dirty="0">
                <a:solidFill>
                  <a:schemeClr val="bg2">
                    <a:lumMod val="65000"/>
                    <a:lumOff val="35000"/>
                  </a:schemeClr>
                </a:solidFill>
              </a:rPr>
              <a:t>All cloud uploads and synchronization activities are handled by the gateway involved not ADMe</a:t>
            </a:r>
          </a:p>
          <a:p>
            <a:pPr>
              <a:buSzPct val="100000"/>
              <a:buFont typeface="Wingdings" pitchFamily="2" charset="2"/>
              <a:buChar char="v"/>
              <a:defRPr/>
            </a:pPr>
            <a:r>
              <a:rPr lang="en-US" sz="1050" dirty="0">
                <a:solidFill>
                  <a:schemeClr val="bg2">
                    <a:lumMod val="65000"/>
                    <a:lumOff val="35000"/>
                  </a:schemeClr>
                </a:solidFill>
              </a:rPr>
              <a:t>The staging server  does not own the files uploaded to the cloud, but can be used to provide visibility and access to them</a:t>
            </a:r>
          </a:p>
          <a:p>
            <a:pPr>
              <a:buSzPct val="100000"/>
              <a:buFont typeface="Wingdings" pitchFamily="2" charset="2"/>
              <a:buChar char="v"/>
              <a:defRPr/>
            </a:pPr>
            <a:r>
              <a:rPr lang="en-US" sz="1050" dirty="0">
                <a:solidFill>
                  <a:schemeClr val="bg2">
                    <a:lumMod val="65000"/>
                    <a:lumOff val="35000"/>
                  </a:schemeClr>
                </a:solidFill>
              </a:rPr>
              <a:t>ATMOS &amp; ECS offers layers of user access control and retention management against contents stored using </a:t>
            </a:r>
            <a:r>
              <a:rPr lang="en-US" sz="1050" dirty="0" err="1">
                <a:solidFill>
                  <a:schemeClr val="bg2">
                    <a:lumMod val="65000"/>
                    <a:lumOff val="35000"/>
                  </a:schemeClr>
                </a:solidFill>
              </a:rPr>
              <a:t>GeoDrive</a:t>
            </a:r>
            <a:r>
              <a:rPr lang="en-US" sz="1050" dirty="0">
                <a:solidFill>
                  <a:schemeClr val="bg2">
                    <a:lumMod val="65000"/>
                    <a:lumOff val="35000"/>
                  </a:schemeClr>
                </a:solidFill>
              </a:rPr>
              <a:t> </a:t>
            </a:r>
          </a:p>
          <a:p>
            <a:pPr>
              <a:buSzPct val="100000"/>
              <a:buFont typeface="Wingdings" pitchFamily="2" charset="2"/>
              <a:buChar char="v"/>
              <a:defRPr/>
            </a:pPr>
            <a:r>
              <a:rPr lang="en-US" sz="1050" dirty="0">
                <a:solidFill>
                  <a:schemeClr val="bg2">
                    <a:lumMod val="65000"/>
                    <a:lumOff val="35000"/>
                  </a:schemeClr>
                </a:solidFill>
              </a:rPr>
              <a:t>Security of uploaded data is accomplished by restricting access to the cloud based volumes </a:t>
            </a:r>
          </a:p>
          <a:p>
            <a:pPr>
              <a:buSzPct val="100000"/>
              <a:buFont typeface="Wingdings" pitchFamily="2" charset="2"/>
              <a:buChar char="v"/>
              <a:defRPr/>
            </a:pPr>
            <a:r>
              <a:rPr lang="en-US" sz="1050" dirty="0">
                <a:solidFill>
                  <a:schemeClr val="bg2">
                    <a:lumMod val="65000"/>
                    <a:lumOff val="35000"/>
                  </a:schemeClr>
                </a:solidFill>
              </a:rPr>
              <a:t>File recovery from a direct based workflow is accomplished using standard OS based file system tools</a:t>
            </a:r>
          </a:p>
          <a:p>
            <a:pPr lvl="1">
              <a:buSzPct val="100000"/>
              <a:buFont typeface="Wingdings" pitchFamily="2" charset="2"/>
              <a:buChar char="v"/>
              <a:defRPr/>
            </a:pPr>
            <a:r>
              <a:rPr lang="en-US" sz="825" dirty="0">
                <a:solidFill>
                  <a:schemeClr val="bg2">
                    <a:lumMod val="65000"/>
                    <a:lumOff val="35000"/>
                  </a:schemeClr>
                </a:solidFill>
              </a:rPr>
              <a:t>Drag / Drop</a:t>
            </a:r>
          </a:p>
          <a:p>
            <a:pPr lvl="1">
              <a:buSzPct val="100000"/>
              <a:buFont typeface="Wingdings" pitchFamily="2" charset="2"/>
              <a:buChar char="v"/>
              <a:defRPr/>
            </a:pPr>
            <a:r>
              <a:rPr lang="en-US" sz="825" dirty="0">
                <a:solidFill>
                  <a:schemeClr val="bg2">
                    <a:lumMod val="65000"/>
                    <a:lumOff val="35000"/>
                  </a:schemeClr>
                </a:solidFill>
              </a:rPr>
              <a:t>Copy / Paste</a:t>
            </a:r>
          </a:p>
          <a:p>
            <a:pPr lvl="1">
              <a:buSzPct val="100000"/>
              <a:buFont typeface="Wingdings" pitchFamily="2" charset="2"/>
              <a:buChar char="v"/>
              <a:defRPr/>
            </a:pPr>
            <a:r>
              <a:rPr lang="en-US" sz="825" dirty="0">
                <a:solidFill>
                  <a:schemeClr val="bg2">
                    <a:lumMod val="65000"/>
                    <a:lumOff val="35000"/>
                  </a:schemeClr>
                </a:solidFill>
              </a:rPr>
              <a:t>Presenting a cloud volume to the host where the contents are needed</a:t>
            </a:r>
          </a:p>
          <a:p>
            <a:pPr lvl="1">
              <a:buSzPct val="100000"/>
              <a:buFont typeface="Wingdings" pitchFamily="2" charset="2"/>
              <a:buChar char="v"/>
              <a:defRPr/>
            </a:pPr>
            <a:r>
              <a:rPr lang="en-US" sz="825" dirty="0">
                <a:solidFill>
                  <a:schemeClr val="bg2">
                    <a:lumMod val="65000"/>
                    <a:lumOff val="35000"/>
                  </a:schemeClr>
                </a:solidFill>
              </a:rPr>
              <a:t>Standard OS based file search's or the use of 3</a:t>
            </a:r>
            <a:r>
              <a:rPr lang="en-US" sz="825" baseline="30000" dirty="0">
                <a:solidFill>
                  <a:schemeClr val="bg2">
                    <a:lumMod val="65000"/>
                    <a:lumOff val="35000"/>
                  </a:schemeClr>
                </a:solidFill>
              </a:rPr>
              <a:t>rd</a:t>
            </a:r>
            <a:r>
              <a:rPr lang="en-US" sz="825" dirty="0">
                <a:solidFill>
                  <a:schemeClr val="bg2">
                    <a:lumMod val="65000"/>
                    <a:lumOff val="35000"/>
                  </a:schemeClr>
                </a:solidFill>
              </a:rPr>
              <a:t> party search tools can be used against a cloud volume</a:t>
            </a:r>
          </a:p>
          <a:p>
            <a:pPr>
              <a:buSzPct val="100000"/>
              <a:buFont typeface="Wingdings" pitchFamily="2" charset="2"/>
              <a:buChar char="v"/>
              <a:defRPr/>
            </a:pPr>
            <a:r>
              <a:rPr lang="en-US" sz="1050" dirty="0">
                <a:solidFill>
                  <a:schemeClr val="bg2">
                    <a:lumMod val="65000"/>
                    <a:lumOff val="35000"/>
                  </a:schemeClr>
                </a:solidFill>
              </a:rPr>
              <a:t>File recovery from a indirect workflow is accomplished from the export applications Recovery UI</a:t>
            </a:r>
          </a:p>
          <a:p>
            <a:pPr>
              <a:buSzPct val="100000"/>
              <a:buFont typeface="Wingdings" pitchFamily="2" charset="2"/>
              <a:buChar char="v"/>
              <a:defRPr/>
            </a:pPr>
            <a:r>
              <a:rPr lang="en-US" sz="1050" dirty="0">
                <a:solidFill>
                  <a:schemeClr val="bg2">
                    <a:lumMod val="65000"/>
                    <a:lumOff val="35000"/>
                  </a:schemeClr>
                </a:solidFill>
              </a:rPr>
              <a:t>Data retention with an indirect workflow is accomplished by the export application used </a:t>
            </a:r>
          </a:p>
          <a:p>
            <a:pPr>
              <a:buSzPct val="100000"/>
              <a:buFont typeface="Wingdings" pitchFamily="2" charset="2"/>
              <a:buChar char="v"/>
              <a:defRPr/>
            </a:pPr>
            <a:r>
              <a:rPr lang="en-US" sz="1050" dirty="0">
                <a:solidFill>
                  <a:schemeClr val="bg2">
                    <a:lumMod val="65000"/>
                    <a:lumOff val="35000"/>
                  </a:schemeClr>
                </a:solidFill>
              </a:rPr>
              <a:t>Data retention with a direct workflow approach is accomplished by the user</a:t>
            </a:r>
          </a:p>
          <a:p>
            <a:pPr lvl="1">
              <a:buSzPct val="100000"/>
              <a:buFont typeface="Wingdings" pitchFamily="2" charset="2"/>
              <a:buChar char="v"/>
              <a:defRPr/>
            </a:pPr>
            <a:r>
              <a:rPr lang="en-US" sz="750" dirty="0">
                <a:solidFill>
                  <a:schemeClr val="bg2">
                    <a:lumMod val="65000"/>
                    <a:lumOff val="35000"/>
                  </a:schemeClr>
                </a:solidFill>
              </a:rPr>
              <a:t>ADMe expiry option provides a visible top level folder YYYY-MM-DD to indicate the intended purge date</a:t>
            </a:r>
          </a:p>
          <a:p>
            <a:pPr lvl="1">
              <a:buSzPct val="100000"/>
              <a:buFont typeface="Wingdings" pitchFamily="2" charset="2"/>
              <a:buChar char="v"/>
              <a:defRPr/>
            </a:pPr>
            <a:r>
              <a:rPr lang="en-US" sz="750" dirty="0">
                <a:solidFill>
                  <a:schemeClr val="bg2">
                    <a:lumMod val="65000"/>
                    <a:lumOff val="35000"/>
                  </a:schemeClr>
                </a:solidFill>
              </a:rPr>
              <a:t>This visible approach has no dependencies on ADMe or Avamar therefore practical for long term retention periods </a:t>
            </a:r>
          </a:p>
          <a:p>
            <a:pPr marL="342900" lvl="1" indent="0">
              <a:buSzPct val="100000"/>
              <a:buNone/>
              <a:defRPr/>
            </a:pPr>
            <a:endParaRPr lang="en-US" sz="750" dirty="0">
              <a:solidFill>
                <a:schemeClr val="tx1">
                  <a:lumMod val="50000"/>
                  <a:lumOff val="50000"/>
                </a:schemeClr>
              </a:solidFill>
            </a:endParaRPr>
          </a:p>
          <a:p>
            <a:pPr lvl="1">
              <a:buSzPct val="100000"/>
              <a:buFont typeface="Wingdings" pitchFamily="2" charset="2"/>
              <a:buChar char="v"/>
              <a:defRPr/>
            </a:pPr>
            <a:endParaRPr lang="en-US" sz="750" dirty="0">
              <a:solidFill>
                <a:schemeClr val="tx1">
                  <a:lumMod val="50000"/>
                  <a:lumOff val="50000"/>
                </a:schemeClr>
              </a:solidFill>
            </a:endParaRPr>
          </a:p>
          <a:p>
            <a:pPr>
              <a:buSzPct val="100000"/>
              <a:buFont typeface="Wingdings" pitchFamily="2" charset="2"/>
              <a:buChar char="v"/>
              <a:defRPr/>
            </a:pPr>
            <a:endParaRPr lang="en-US" sz="1050" dirty="0">
              <a:solidFill>
                <a:schemeClr val="tx1">
                  <a:lumMod val="50000"/>
                  <a:lumOff val="50000"/>
                </a:schemeClr>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218010"/>
            <a:ext cx="6048375" cy="31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itle 1"/>
          <p:cNvSpPr txBox="1">
            <a:spLocks/>
          </p:cNvSpPr>
          <p:nvPr/>
        </p:nvSpPr>
        <p:spPr bwMode="auto">
          <a:xfrm>
            <a:off x="3218260" y="180975"/>
            <a:ext cx="24479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r>
              <a:rPr lang="en-US" altLang="en-US" sz="1800" dirty="0">
                <a:solidFill>
                  <a:schemeClr val="tx1">
                    <a:lumMod val="50000"/>
                    <a:lumOff val="50000"/>
                  </a:schemeClr>
                </a:solidFill>
              </a:rPr>
              <a:t>ECS/ATMOS </a:t>
            </a:r>
          </a:p>
          <a:p>
            <a:pPr algn="ctr" eaLnBrk="1" hangingPunct="1">
              <a:defRPr/>
            </a:pPr>
            <a:r>
              <a:rPr lang="en-US" altLang="en-US" sz="900" dirty="0">
                <a:solidFill>
                  <a:schemeClr val="tx1">
                    <a:lumMod val="50000"/>
                    <a:lumOff val="50000"/>
                  </a:schemeClr>
                </a:solidFill>
              </a:rPr>
              <a:t>Throughput Stats</a:t>
            </a:r>
          </a:p>
          <a:p>
            <a:pPr algn="ctr" eaLnBrk="1" hangingPunct="1">
              <a:defRPr/>
            </a:pPr>
            <a:r>
              <a:rPr lang="en-US" altLang="en-US" sz="900" dirty="0">
                <a:solidFill>
                  <a:schemeClr val="tx1">
                    <a:lumMod val="50000"/>
                    <a:lumOff val="50000"/>
                  </a:schemeClr>
                </a:solidFill>
              </a:rPr>
              <a:t>Via Internet to ATT Synaptic</a:t>
            </a:r>
          </a:p>
        </p:txBody>
      </p:sp>
      <p:sp>
        <p:nvSpPr>
          <p:cNvPr id="2" name="TextBox 1"/>
          <p:cNvSpPr txBox="1"/>
          <p:nvPr/>
        </p:nvSpPr>
        <p:spPr>
          <a:xfrm>
            <a:off x="3585566" y="785813"/>
            <a:ext cx="2118989" cy="253916"/>
          </a:xfrm>
          <a:prstGeom prst="rect">
            <a:avLst/>
          </a:prstGeom>
          <a:noFill/>
        </p:spPr>
        <p:txBody>
          <a:bodyPr wrap="square">
            <a:spAutoFit/>
          </a:bodyPr>
          <a:lstStyle/>
          <a:p>
            <a:pPr>
              <a:defRPr/>
            </a:pPr>
            <a:r>
              <a:rPr lang="en-US" sz="1050" b="1" dirty="0">
                <a:solidFill>
                  <a:schemeClr val="tx1">
                    <a:lumMod val="50000"/>
                    <a:lumOff val="50000"/>
                  </a:schemeClr>
                </a:solidFill>
              </a:rPr>
              <a:t>Via Geo-Drive or  CIFS-ECS</a:t>
            </a: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237" y="4664501"/>
            <a:ext cx="388624" cy="29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748" y="1160860"/>
            <a:ext cx="6336506"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p:cNvSpPr txBox="1">
            <a:spLocks/>
          </p:cNvSpPr>
          <p:nvPr/>
        </p:nvSpPr>
        <p:spPr bwMode="auto">
          <a:xfrm>
            <a:off x="1820466" y="152400"/>
            <a:ext cx="5329238"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br>
              <a:rPr lang="en-US" altLang="en-US" sz="3000" dirty="0">
                <a:solidFill>
                  <a:schemeClr val="tx2"/>
                </a:solidFill>
              </a:rPr>
            </a:br>
            <a:r>
              <a:rPr lang="en-US" altLang="en-US" sz="2100" dirty="0">
                <a:solidFill>
                  <a:schemeClr val="tx1">
                    <a:lumMod val="50000"/>
                    <a:lumOff val="50000"/>
                  </a:schemeClr>
                </a:solidFill>
              </a:rPr>
              <a:t>Amazon-S3 </a:t>
            </a:r>
          </a:p>
          <a:p>
            <a:pPr algn="ctr" eaLnBrk="1" hangingPunct="1">
              <a:defRPr/>
            </a:pPr>
            <a:r>
              <a:rPr lang="en-US" altLang="en-US" sz="1050" dirty="0">
                <a:solidFill>
                  <a:schemeClr val="tx1">
                    <a:lumMod val="50000"/>
                    <a:lumOff val="50000"/>
                  </a:schemeClr>
                </a:solidFill>
              </a:rPr>
              <a:t>Throughput Stats</a:t>
            </a:r>
          </a:p>
          <a:p>
            <a:pPr algn="ctr" eaLnBrk="1" hangingPunct="1">
              <a:defRPr/>
            </a:pPr>
            <a:r>
              <a:rPr lang="en-US" altLang="en-US" sz="1050" dirty="0">
                <a:solidFill>
                  <a:schemeClr val="tx1">
                    <a:lumMod val="50000"/>
                    <a:lumOff val="50000"/>
                  </a:schemeClr>
                </a:solidFill>
              </a:rPr>
              <a:t>Via Internet to Amazon</a:t>
            </a:r>
          </a:p>
        </p:txBody>
      </p:sp>
      <p:sp>
        <p:nvSpPr>
          <p:cNvPr id="2" name="Rectangle 1"/>
          <p:cNvSpPr/>
          <p:nvPr/>
        </p:nvSpPr>
        <p:spPr>
          <a:xfrm>
            <a:off x="4044243" y="917815"/>
            <a:ext cx="1067921" cy="253916"/>
          </a:xfrm>
          <a:prstGeom prst="rect">
            <a:avLst/>
          </a:prstGeom>
        </p:spPr>
        <p:txBody>
          <a:bodyPr wrap="none">
            <a:spAutoFit/>
          </a:bodyPr>
          <a:lstStyle/>
          <a:p>
            <a:pPr>
              <a:defRPr/>
            </a:pPr>
            <a:r>
              <a:rPr lang="en-US" sz="1050" b="1" dirty="0">
                <a:solidFill>
                  <a:schemeClr val="tx1">
                    <a:lumMod val="50000"/>
                    <a:lumOff val="50000"/>
                  </a:schemeClr>
                </a:solidFill>
              </a:rPr>
              <a:t>Via TNT-Drive</a:t>
            </a: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961" y="4645620"/>
            <a:ext cx="411714" cy="3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11"/>
          <p:cNvSpPr txBox="1">
            <a:spLocks noChangeArrowheads="1"/>
          </p:cNvSpPr>
          <p:nvPr/>
        </p:nvSpPr>
        <p:spPr bwMode="auto">
          <a:xfrm>
            <a:off x="3449241" y="1295401"/>
            <a:ext cx="2547938"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Interactively on Demand</a:t>
            </a: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Command line</a:t>
            </a: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Avamar root CRON </a:t>
            </a: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External Scheduler</a:t>
            </a:r>
          </a:p>
          <a:p>
            <a:pPr marL="342900" indent="-342900" eaLnBrk="1" hangingPunct="1">
              <a:spcBef>
                <a:spcPct val="50000"/>
              </a:spcBef>
              <a:buClr>
                <a:schemeClr val="tx2">
                  <a:lumMod val="50000"/>
                </a:schemeClr>
              </a:buClr>
              <a:buSzPct val="125000"/>
              <a:buFont typeface="Wingdings" panose="05000000000000000000" pitchFamily="2" charset="2"/>
              <a:buChar char="Ø"/>
              <a:defRPr/>
            </a:pPr>
            <a:r>
              <a:rPr lang="en-US" altLang="en-US" sz="1500" dirty="0">
                <a:solidFill>
                  <a:schemeClr val="bg1">
                    <a:lumMod val="50000"/>
                  </a:schemeClr>
                </a:solidFill>
              </a:rPr>
              <a:t>Networker NMC GUI</a:t>
            </a:r>
          </a:p>
        </p:txBody>
      </p:sp>
      <p:sp>
        <p:nvSpPr>
          <p:cNvPr id="16392" name="Title 1"/>
          <p:cNvSpPr txBox="1">
            <a:spLocks/>
          </p:cNvSpPr>
          <p:nvPr/>
        </p:nvSpPr>
        <p:spPr bwMode="auto">
          <a:xfrm>
            <a:off x="1582779" y="164432"/>
            <a:ext cx="5908884" cy="7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r>
              <a:rPr lang="en-US" altLang="en-US" sz="1800" b="1" dirty="0">
                <a:solidFill>
                  <a:schemeClr val="bg1">
                    <a:lumMod val="50000"/>
                  </a:schemeClr>
                </a:solidFill>
              </a:rPr>
              <a:t>Job Scheduling </a:t>
            </a:r>
          </a:p>
          <a:p>
            <a:pPr algn="ctr" eaLnBrk="1" hangingPunct="1">
              <a:defRPr/>
            </a:pPr>
            <a:r>
              <a:rPr lang="en-US" altLang="en-US" sz="1800" dirty="0">
                <a:solidFill>
                  <a:schemeClr val="bg1">
                    <a:lumMod val="50000"/>
                  </a:schemeClr>
                </a:solidFill>
              </a:rPr>
              <a:t>Methods of Job Initiation</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txBox="1">
            <a:spLocks/>
          </p:cNvSpPr>
          <p:nvPr/>
        </p:nvSpPr>
        <p:spPr bwMode="auto">
          <a:xfrm>
            <a:off x="1820466" y="152400"/>
            <a:ext cx="5329238"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br>
              <a:rPr lang="en-US" altLang="en-US" sz="3000" dirty="0">
                <a:solidFill>
                  <a:schemeClr val="tx2"/>
                </a:solidFill>
              </a:rPr>
            </a:br>
            <a:r>
              <a:rPr lang="en-US" altLang="en-US" sz="2100" dirty="0">
                <a:solidFill>
                  <a:schemeClr val="tx1">
                    <a:lumMod val="50000"/>
                    <a:lumOff val="50000"/>
                  </a:schemeClr>
                </a:solidFill>
              </a:rPr>
              <a:t>Amazon-S3 </a:t>
            </a:r>
          </a:p>
          <a:p>
            <a:pPr algn="ctr" eaLnBrk="1" hangingPunct="1">
              <a:defRPr/>
            </a:pPr>
            <a:r>
              <a:rPr lang="en-US" altLang="en-US" sz="1050" dirty="0">
                <a:solidFill>
                  <a:schemeClr val="tx1">
                    <a:lumMod val="50000"/>
                    <a:lumOff val="50000"/>
                  </a:schemeClr>
                </a:solidFill>
              </a:rPr>
              <a:t>Throughput Stats</a:t>
            </a:r>
          </a:p>
          <a:p>
            <a:pPr algn="ctr" eaLnBrk="1" hangingPunct="1">
              <a:defRPr/>
            </a:pPr>
            <a:r>
              <a:rPr lang="en-US" altLang="en-US" sz="1050" dirty="0">
                <a:solidFill>
                  <a:schemeClr val="tx1">
                    <a:lumMod val="50000"/>
                    <a:lumOff val="50000"/>
                  </a:schemeClr>
                </a:solidFill>
              </a:rPr>
              <a:t>Via Internet to Amazon</a:t>
            </a:r>
          </a:p>
        </p:txBody>
      </p:sp>
      <p:sp>
        <p:nvSpPr>
          <p:cNvPr id="2" name="Rectangle 1"/>
          <p:cNvSpPr/>
          <p:nvPr/>
        </p:nvSpPr>
        <p:spPr>
          <a:xfrm>
            <a:off x="3919538" y="929879"/>
            <a:ext cx="1377300" cy="253916"/>
          </a:xfrm>
          <a:prstGeom prst="rect">
            <a:avLst/>
          </a:prstGeom>
        </p:spPr>
        <p:txBody>
          <a:bodyPr wrap="none">
            <a:spAutoFit/>
          </a:bodyPr>
          <a:lstStyle/>
          <a:p>
            <a:pPr>
              <a:defRPr/>
            </a:pPr>
            <a:r>
              <a:rPr lang="en-US" sz="1050" b="1" dirty="0">
                <a:solidFill>
                  <a:schemeClr val="tx1">
                    <a:lumMod val="50000"/>
                    <a:lumOff val="50000"/>
                  </a:schemeClr>
                </a:solidFill>
              </a:rPr>
              <a:t>Using  </a:t>
            </a:r>
            <a:r>
              <a:rPr lang="en-US" sz="1050" b="1" dirty="0" err="1">
                <a:solidFill>
                  <a:schemeClr val="tx1">
                    <a:lumMod val="50000"/>
                    <a:lumOff val="50000"/>
                  </a:schemeClr>
                </a:solidFill>
              </a:rPr>
              <a:t>Cloudboost</a:t>
            </a:r>
            <a:endParaRPr lang="en-US" sz="1050" b="1" dirty="0">
              <a:solidFill>
                <a:schemeClr val="tx1">
                  <a:lumMod val="50000"/>
                  <a:lumOff val="50000"/>
                </a:schemeClr>
              </a:solidFill>
            </a:endParaRP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75160"/>
            <a:ext cx="6037660" cy="27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961" y="4645620"/>
            <a:ext cx="411714" cy="3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idx="4294967295"/>
          </p:nvPr>
        </p:nvSpPr>
        <p:spPr bwMode="auto">
          <a:xfrm>
            <a:off x="1590675" y="173831"/>
            <a:ext cx="6082904"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800" b="1" dirty="0">
                <a:solidFill>
                  <a:schemeClr val="tx1">
                    <a:lumMod val="50000"/>
                    <a:lumOff val="50000"/>
                  </a:schemeClr>
                </a:solidFill>
              </a:rPr>
              <a:t>ADMe Sizing Tool</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195" y="156772"/>
            <a:ext cx="694292" cy="42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569" y="785918"/>
            <a:ext cx="6367463" cy="253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18370" y="3810312"/>
            <a:ext cx="4351425" cy="404085"/>
          </a:xfrm>
          <a:prstGeom prst="rect">
            <a:avLst/>
          </a:prstGeom>
          <a:noFill/>
        </p:spPr>
        <p:txBody>
          <a:bodyPr wrap="square" rtlCol="0">
            <a:spAutoFit/>
          </a:bodyPr>
          <a:lstStyle/>
          <a:p>
            <a:pPr marL="214313" indent="-214313">
              <a:buFont typeface="Arial" panose="020B0604020202020204" pitchFamily="34" charset="0"/>
              <a:buChar char="•"/>
            </a:pPr>
            <a:r>
              <a:rPr lang="en-US" sz="1013" dirty="0"/>
              <a:t>Enter expected throughput rates in yellow area to view expected runtimes in red area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idx="4294967295"/>
          </p:nvPr>
        </p:nvSpPr>
        <p:spPr bwMode="auto">
          <a:xfrm>
            <a:off x="1882379" y="209550"/>
            <a:ext cx="5441156" cy="4679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800" b="1" dirty="0">
                <a:solidFill>
                  <a:schemeClr val="tx1">
                    <a:lumMod val="50000"/>
                    <a:lumOff val="50000"/>
                  </a:schemeClr>
                </a:solidFill>
              </a:rPr>
              <a:t>Supplemental Material Download</a:t>
            </a:r>
          </a:p>
        </p:txBody>
      </p:sp>
      <p:sp>
        <p:nvSpPr>
          <p:cNvPr id="44036" name="Rectangle 5"/>
          <p:cNvSpPr>
            <a:spLocks noChangeArrowheads="1"/>
          </p:cNvSpPr>
          <p:nvPr/>
        </p:nvSpPr>
        <p:spPr bwMode="auto">
          <a:xfrm>
            <a:off x="1878871" y="858202"/>
            <a:ext cx="56852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chemeClr val="tx2"/>
              </a:buClr>
              <a:buFont typeface="Arial" charset="0"/>
              <a:buNone/>
            </a:pPr>
            <a:r>
              <a:rPr lang="en-US" altLang="en-US" sz="1200" dirty="0"/>
              <a:t> </a:t>
            </a:r>
          </a:p>
          <a:p>
            <a:pPr eaLnBrk="1" hangingPunct="1">
              <a:spcBef>
                <a:spcPct val="20000"/>
              </a:spcBef>
              <a:buClr>
                <a:schemeClr val="tx2"/>
              </a:buClr>
              <a:buFont typeface="Arial" charset="0"/>
              <a:buNone/>
            </a:pPr>
            <a:r>
              <a:rPr lang="en-US" altLang="en-US" sz="1500" dirty="0">
                <a:solidFill>
                  <a:srgbClr val="250CB8"/>
                </a:solidFill>
                <a:hlinkClick r:id="rId3"/>
              </a:rPr>
              <a:t>ADMe Supplemental Material - Landing Page</a:t>
            </a:r>
            <a:endParaRPr lang="en-US" altLang="en-US" sz="1500" dirty="0">
              <a:solidFill>
                <a:srgbClr val="250CB8"/>
              </a:solidFill>
            </a:endParaRPr>
          </a:p>
          <a:p>
            <a:pPr eaLnBrk="1" hangingPunct="1">
              <a:spcBef>
                <a:spcPct val="20000"/>
              </a:spcBef>
              <a:buClr>
                <a:schemeClr val="tx2"/>
              </a:buClr>
              <a:buFont typeface="Arial" charset="0"/>
              <a:buNone/>
            </a:pPr>
            <a:endParaRPr lang="en-US" altLang="en-US" sz="1500" dirty="0">
              <a:solidFill>
                <a:srgbClr val="250CB8"/>
              </a:solidFill>
            </a:endParaRPr>
          </a:p>
        </p:txBody>
      </p:sp>
      <p:sp>
        <p:nvSpPr>
          <p:cNvPr id="44037" name="AutoShape 9"/>
          <p:cNvSpPr>
            <a:spLocks noChangeArrowheads="1"/>
          </p:cNvSpPr>
          <p:nvPr/>
        </p:nvSpPr>
        <p:spPr bwMode="auto">
          <a:xfrm>
            <a:off x="1567359" y="2347034"/>
            <a:ext cx="777478" cy="11549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2022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endParaRPr lang="en-US" sz="1013"/>
          </a:p>
        </p:txBody>
      </p:sp>
      <p:sp>
        <p:nvSpPr>
          <p:cNvPr id="44038" name="Oval 10"/>
          <p:cNvSpPr>
            <a:spLocks noChangeArrowheads="1"/>
          </p:cNvSpPr>
          <p:nvPr/>
        </p:nvSpPr>
        <p:spPr bwMode="auto">
          <a:xfrm>
            <a:off x="3736691" y="1570209"/>
            <a:ext cx="1122759" cy="316706"/>
          </a:xfrm>
          <a:prstGeom prst="ellipse">
            <a:avLst/>
          </a:prstGeom>
          <a:noFill/>
          <a:ln w="9525" algn="ctr">
            <a:solidFill>
              <a:srgbClr val="C2022B"/>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chemeClr val="tx2"/>
              </a:buClr>
              <a:buFont typeface="Arial" charset="0"/>
              <a:buNone/>
            </a:pPr>
            <a:endParaRPr lang="en-US" altLang="en-US" sz="1200"/>
          </a:p>
        </p:txBody>
      </p:sp>
      <p:pic>
        <p:nvPicPr>
          <p:cNvPr id="440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895" y="165851"/>
            <a:ext cx="10287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48930EF-F309-4770-ADE3-19D9E2DE3ADE}"/>
              </a:ext>
            </a:extLst>
          </p:cNvPr>
          <p:cNvSpPr txBox="1"/>
          <p:nvPr/>
        </p:nvSpPr>
        <p:spPr>
          <a:xfrm>
            <a:off x="1806841" y="1596867"/>
            <a:ext cx="3427646" cy="715837"/>
          </a:xfrm>
          <a:prstGeom prst="rect">
            <a:avLst/>
          </a:prstGeom>
          <a:noFill/>
        </p:spPr>
        <p:txBody>
          <a:bodyPr wrap="square" rtlCol="0">
            <a:spAutoFit/>
          </a:bodyPr>
          <a:lstStyle/>
          <a:p>
            <a:pPr marL="214313" indent="-214313">
              <a:buFont typeface="Arial" panose="020B0604020202020204" pitchFamily="34" charset="0"/>
              <a:buChar char="•"/>
            </a:pPr>
            <a:r>
              <a:rPr lang="en-US" sz="1013" dirty="0"/>
              <a:t>Google or Bing search for: </a:t>
            </a:r>
            <a:r>
              <a:rPr lang="en-US" sz="1013" b="1" dirty="0"/>
              <a:t>adme migration</a:t>
            </a:r>
          </a:p>
          <a:p>
            <a:pPr marL="214313" indent="-214313">
              <a:buFont typeface="Arial" panose="020B0604020202020204" pitchFamily="34" charset="0"/>
              <a:buChar char="•"/>
            </a:pPr>
            <a:r>
              <a:rPr lang="en-US" sz="1013" dirty="0"/>
              <a:t>Look for page located on Dell/Community page</a:t>
            </a:r>
          </a:p>
          <a:p>
            <a:pPr marL="214313" indent="-214313">
              <a:buFont typeface="Arial" panose="020B0604020202020204" pitchFamily="34" charset="0"/>
              <a:buChar char="•"/>
            </a:pPr>
            <a:endParaRPr lang="en-US" sz="1013" dirty="0"/>
          </a:p>
          <a:p>
            <a:pPr marL="214313" indent="-214313">
              <a:buFont typeface="Arial" panose="020B0604020202020204" pitchFamily="34" charset="0"/>
              <a:buChar char="•"/>
            </a:pPr>
            <a:endParaRPr lang="en-US" sz="1013"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485" y="111919"/>
            <a:ext cx="6732984" cy="4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197" y="882421"/>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4110" y="688279"/>
            <a:ext cx="458485" cy="388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0371" y="861296"/>
            <a:ext cx="493367" cy="4178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3536" y="2744573"/>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8996" y="2197230"/>
            <a:ext cx="498401" cy="422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8701" y="232079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1824" y="1416524"/>
            <a:ext cx="556690" cy="4237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3730" y="139814"/>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8895" y="1812592"/>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0849" y="2081480"/>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92092" y="21143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5222" y="119532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9485" y="366121"/>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430" y="1626012"/>
            <a:ext cx="516092" cy="4370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6357" y="231333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9090" y="1388818"/>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445" y="868546"/>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1323" y="1176931"/>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0617" y="168669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333" y="571359"/>
            <a:ext cx="516092" cy="4370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3536" y="571358"/>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6357" y="160070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0422" y="250080"/>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0432" y="1268763"/>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2206" y="2832050"/>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3785" y="2408276"/>
            <a:ext cx="500389" cy="4237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2728" y="184454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9445" y="2505254"/>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3397" y="264504"/>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88"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6644" y="2320528"/>
            <a:ext cx="426244" cy="45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8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2706" y="2977754"/>
            <a:ext cx="833438"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9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9931" y="3258741"/>
            <a:ext cx="757238"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91"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87541" y="2222897"/>
            <a:ext cx="558403"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08485" y="111919"/>
            <a:ext cx="6732984" cy="448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78332" y="3193698"/>
            <a:ext cx="2595203" cy="600164"/>
          </a:xfrm>
          <a:prstGeom prst="rect">
            <a:avLst/>
          </a:prstGeom>
          <a:noFill/>
        </p:spPr>
        <p:txBody>
          <a:bodyPr wrap="square">
            <a:spAutoFit/>
          </a:bodyPr>
          <a:lstStyle/>
          <a:p>
            <a:pPr>
              <a:defRPr/>
            </a:pPr>
            <a:r>
              <a:rPr lang="en-US" sz="3300" b="1" dirty="0">
                <a:solidFill>
                  <a:schemeClr val="bg1">
                    <a:lumMod val="50000"/>
                  </a:schemeClr>
                </a:solidFill>
                <a:effectLst>
                  <a:glow rad="228600">
                    <a:schemeClr val="bg1">
                      <a:lumMod val="85000"/>
                      <a:alpha val="40000"/>
                    </a:schemeClr>
                  </a:glow>
                  <a:innerShdw blurRad="63500" dist="50800" dir="10800000">
                    <a:schemeClr val="bg1">
                      <a:lumMod val="75000"/>
                      <a:alpha val="50000"/>
                    </a:schemeClr>
                  </a:innerShdw>
                  <a:reflection blurRad="6350" stA="55000" endA="50" endPos="85000" dir="5400000" sy="-100000" algn="bl" rotWithShape="0"/>
                </a:effectLst>
              </a:rPr>
              <a:t>Thank You</a:t>
            </a:r>
          </a:p>
        </p:txBody>
      </p:sp>
      <p:pic>
        <p:nvPicPr>
          <p:cNvPr id="45095" name="Picture 3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94425" y="2524278"/>
            <a:ext cx="548609" cy="42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subTnLst>
                                    <p:set>
                                      <p:cBhvr override="childStyle">
                                        <p:cTn dur="1" fill="hold" display="0" masterRel="sameClick" afterEffect="1">
                                          <p:stCondLst>
                                            <p:cond evt="end" delay="0">
                                              <p:tn val="5"/>
                                            </p:cond>
                                          </p:stCondLst>
                                        </p:cTn>
                                        <p:tgtEl>
                                          <p:spTgt spid="35844"/>
                                        </p:tgtEl>
                                        <p:attrNameLst>
                                          <p:attrName>style.visibility</p:attrName>
                                        </p:attrNameLst>
                                      </p:cBhvr>
                                      <p:to>
                                        <p:strVal val="hidden"/>
                                      </p:to>
                                    </p:set>
                                  </p:subTnLst>
                                </p:cTn>
                              </p:par>
                            </p:childTnLst>
                          </p:cTn>
                        </p:par>
                        <p:par>
                          <p:cTn id="8" fill="hold" nodeType="afterGroup">
                            <p:stCondLst>
                              <p:cond delay="500"/>
                            </p:stCondLst>
                            <p:childTnLst>
                              <p:par>
                                <p:cTn id="9" presetID="9"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subTnLst>
                                    <p:set>
                                      <p:cBhvr override="childStyle">
                                        <p:cTn dur="1" fill="hold" display="0" masterRel="sameClick" afterEffect="1">
                                          <p:stCondLst>
                                            <p:cond evt="end" delay="0">
                                              <p:tn val="9"/>
                                            </p:cond>
                                          </p:stCondLst>
                                        </p:cTn>
                                        <p:tgtEl>
                                          <p:spTgt spid="6"/>
                                        </p:tgtEl>
                                        <p:attrNameLst>
                                          <p:attrName>style.visibility</p:attrName>
                                        </p:attrNameLst>
                                      </p:cBhvr>
                                      <p:to>
                                        <p:strVal val="hidden"/>
                                      </p:to>
                                    </p:set>
                                  </p:subTnLst>
                                </p:cTn>
                              </p:par>
                            </p:childTnLst>
                          </p:cTn>
                        </p:par>
                        <p:par>
                          <p:cTn id="12" fill="hold" nodeType="afterGroup">
                            <p:stCondLst>
                              <p:cond delay="2000"/>
                            </p:stCondLst>
                            <p:childTnLst>
                              <p:par>
                                <p:cTn id="13" presetID="9"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subTnLst>
                                    <p:set>
                                      <p:cBhvr override="childStyle">
                                        <p:cTn dur="1" fill="hold" display="0" masterRel="sameClick" afterEffect="1">
                                          <p:stCondLst>
                                            <p:cond evt="end" delay="0">
                                              <p:tn val="13"/>
                                            </p:cond>
                                          </p:stCondLst>
                                        </p:cTn>
                                        <p:tgtEl>
                                          <p:spTgt spid="8"/>
                                        </p:tgtEl>
                                        <p:attrNameLst>
                                          <p:attrName>style.visibility</p:attrName>
                                        </p:attrNameLst>
                                      </p:cBhvr>
                                      <p:to>
                                        <p:strVal val="hidden"/>
                                      </p:to>
                                    </p:set>
                                  </p:subTnLst>
                                </p:cTn>
                              </p:par>
                            </p:childTnLst>
                          </p:cTn>
                        </p:par>
                        <p:par>
                          <p:cTn id="16" fill="hold" nodeType="afterGroup">
                            <p:stCondLst>
                              <p:cond delay="3500"/>
                            </p:stCondLst>
                            <p:childTnLst>
                              <p:par>
                                <p:cTn id="17" presetID="9"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subTnLst>
                                    <p:set>
                                      <p:cBhvr override="childStyle">
                                        <p:cTn dur="1" fill="hold" display="0" masterRel="sameClick" afterEffect="1">
                                          <p:stCondLst>
                                            <p:cond evt="end" delay="0">
                                              <p:tn val="17"/>
                                            </p:cond>
                                          </p:stCondLst>
                                        </p:cTn>
                                        <p:tgtEl>
                                          <p:spTgt spid="7"/>
                                        </p:tgtEl>
                                        <p:attrNameLst>
                                          <p:attrName>style.visibility</p:attrName>
                                        </p:attrNameLst>
                                      </p:cBhvr>
                                      <p:to>
                                        <p:strVal val="hidden"/>
                                      </p:to>
                                    </p:set>
                                  </p:subTnLst>
                                </p:cTn>
                              </p:par>
                            </p:childTnLst>
                          </p:cTn>
                        </p:par>
                        <p:par>
                          <p:cTn id="20" fill="hold" nodeType="afterGroup">
                            <p:stCondLst>
                              <p:cond delay="5000"/>
                            </p:stCondLst>
                            <p:childTnLst>
                              <p:par>
                                <p:cTn id="21" presetID="9"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subTnLst>
                                    <p:set>
                                      <p:cBhvr override="childStyle">
                                        <p:cTn dur="1" fill="hold" display="0" masterRel="sameClick" afterEffect="1">
                                          <p:stCondLst>
                                            <p:cond evt="end" delay="0">
                                              <p:tn val="21"/>
                                            </p:cond>
                                          </p:stCondLst>
                                        </p:cTn>
                                        <p:tgtEl>
                                          <p:spTgt spid="5"/>
                                        </p:tgtEl>
                                        <p:attrNameLst>
                                          <p:attrName>style.visibility</p:attrName>
                                        </p:attrNameLst>
                                      </p:cBhvr>
                                      <p:to>
                                        <p:strVal val="hidden"/>
                                      </p:to>
                                    </p:set>
                                  </p:subTnLst>
                                </p:cTn>
                              </p:par>
                            </p:childTnLst>
                          </p:cTn>
                        </p:par>
                        <p:par>
                          <p:cTn id="24" fill="hold" nodeType="afterGroup">
                            <p:stCondLst>
                              <p:cond delay="6000"/>
                            </p:stCondLst>
                            <p:childTnLst>
                              <p:par>
                                <p:cTn id="25" presetID="9" presetClass="entr" presetSubtype="0" fill="hold"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subTnLst>
                                    <p:set>
                                      <p:cBhvr override="childStyle">
                                        <p:cTn dur="1" fill="hold" display="0" masterRel="sameClick" afterEffect="1">
                                          <p:stCondLst>
                                            <p:cond evt="end" delay="0">
                                              <p:tn val="25"/>
                                            </p:cond>
                                          </p:stCondLst>
                                        </p:cTn>
                                        <p:tgtEl>
                                          <p:spTgt spid="9"/>
                                        </p:tgtEl>
                                        <p:attrNameLst>
                                          <p:attrName>style.visibility</p:attrName>
                                        </p:attrNameLst>
                                      </p:cBhvr>
                                      <p:to>
                                        <p:strVal val="hidden"/>
                                      </p:to>
                                    </p:set>
                                  </p:subTnLst>
                                </p:cTn>
                              </p:par>
                            </p:childTnLst>
                          </p:cTn>
                        </p:par>
                        <p:par>
                          <p:cTn id="28" fill="hold" nodeType="afterGroup">
                            <p:stCondLst>
                              <p:cond delay="7000"/>
                            </p:stCondLst>
                            <p:childTnLst>
                              <p:par>
                                <p:cTn id="29" presetID="9"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subTnLst>
                                    <p:set>
                                      <p:cBhvr override="childStyle">
                                        <p:cTn dur="1" fill="hold" display="0" masterRel="sameClick" afterEffect="1">
                                          <p:stCondLst>
                                            <p:cond evt="end" delay="0">
                                              <p:tn val="29"/>
                                            </p:cond>
                                          </p:stCondLst>
                                        </p:cTn>
                                        <p:tgtEl>
                                          <p:spTgt spid="10"/>
                                        </p:tgtEl>
                                        <p:attrNameLst>
                                          <p:attrName>style.visibility</p:attrName>
                                        </p:attrNameLst>
                                      </p:cBhvr>
                                      <p:to>
                                        <p:strVal val="hidden"/>
                                      </p:to>
                                    </p:set>
                                  </p:subTnLst>
                                </p:cTn>
                              </p:par>
                            </p:childTnLst>
                          </p:cTn>
                        </p:par>
                        <p:par>
                          <p:cTn id="32" fill="hold" nodeType="afterGroup">
                            <p:stCondLst>
                              <p:cond delay="8000"/>
                            </p:stCondLst>
                            <p:childTnLst>
                              <p:par>
                                <p:cTn id="33" presetID="9" presetClass="entr" presetSubtype="0"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subTnLst>
                                    <p:set>
                                      <p:cBhvr override="childStyle">
                                        <p:cTn dur="1" fill="hold" display="0" masterRel="sameClick" afterEffect="1">
                                          <p:stCondLst>
                                            <p:cond evt="end" delay="0">
                                              <p:tn val="33"/>
                                            </p:cond>
                                          </p:stCondLst>
                                        </p:cTn>
                                        <p:tgtEl>
                                          <p:spTgt spid="11"/>
                                        </p:tgtEl>
                                        <p:attrNameLst>
                                          <p:attrName>style.visibility</p:attrName>
                                        </p:attrNameLst>
                                      </p:cBhvr>
                                      <p:to>
                                        <p:strVal val="hidden"/>
                                      </p:to>
                                    </p:set>
                                  </p:subTnLst>
                                </p:cTn>
                              </p:par>
                            </p:childTnLst>
                          </p:cTn>
                        </p:par>
                        <p:par>
                          <p:cTn id="36" fill="hold" nodeType="afterGroup">
                            <p:stCondLst>
                              <p:cond delay="9000"/>
                            </p:stCondLst>
                            <p:childTnLst>
                              <p:par>
                                <p:cTn id="37" presetID="9"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subTnLst>
                                    <p:set>
                                      <p:cBhvr override="childStyle">
                                        <p:cTn dur="1" fill="hold" display="0" masterRel="sameClick" afterEffect="1">
                                          <p:stCondLst>
                                            <p:cond evt="end" delay="0">
                                              <p:tn val="37"/>
                                            </p:cond>
                                          </p:stCondLst>
                                        </p:cTn>
                                        <p:tgtEl>
                                          <p:spTgt spid="12"/>
                                        </p:tgtEl>
                                        <p:attrNameLst>
                                          <p:attrName>style.visibility</p:attrName>
                                        </p:attrNameLst>
                                      </p:cBhvr>
                                      <p:to>
                                        <p:strVal val="hidden"/>
                                      </p:to>
                                    </p:set>
                                  </p:subTnLst>
                                </p:cTn>
                              </p:par>
                            </p:childTnLst>
                          </p:cTn>
                        </p:par>
                        <p:par>
                          <p:cTn id="40" fill="hold" nodeType="afterGroup">
                            <p:stCondLst>
                              <p:cond delay="10000"/>
                            </p:stCondLst>
                            <p:childTnLst>
                              <p:par>
                                <p:cTn id="41" presetID="9"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subTnLst>
                                    <p:set>
                                      <p:cBhvr override="childStyle">
                                        <p:cTn dur="1" fill="hold" display="0" masterRel="sameClick" afterEffect="1">
                                          <p:stCondLst>
                                            <p:cond evt="end" delay="0">
                                              <p:tn val="41"/>
                                            </p:cond>
                                          </p:stCondLst>
                                        </p:cTn>
                                        <p:tgtEl>
                                          <p:spTgt spid="13"/>
                                        </p:tgtEl>
                                        <p:attrNameLst>
                                          <p:attrName>style.visibility</p:attrName>
                                        </p:attrNameLst>
                                      </p:cBhvr>
                                      <p:to>
                                        <p:strVal val="hidden"/>
                                      </p:to>
                                    </p:set>
                                  </p:subTnLst>
                                </p:cTn>
                              </p:par>
                            </p:childTnLst>
                          </p:cTn>
                        </p:par>
                        <p:par>
                          <p:cTn id="44" fill="hold" nodeType="afterGroup">
                            <p:stCondLst>
                              <p:cond delay="11000"/>
                            </p:stCondLst>
                            <p:childTnLst>
                              <p:par>
                                <p:cTn id="45" presetID="9" presetClass="entr" presetSubtype="0" fill="hold"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subTnLst>
                                    <p:set>
                                      <p:cBhvr override="childStyle">
                                        <p:cTn dur="1" fill="hold" display="0" masterRel="sameClick" afterEffect="1">
                                          <p:stCondLst>
                                            <p:cond evt="end" delay="0">
                                              <p:tn val="45"/>
                                            </p:cond>
                                          </p:stCondLst>
                                        </p:cTn>
                                        <p:tgtEl>
                                          <p:spTgt spid="14"/>
                                        </p:tgtEl>
                                        <p:attrNameLst>
                                          <p:attrName>style.visibility</p:attrName>
                                        </p:attrNameLst>
                                      </p:cBhvr>
                                      <p:to>
                                        <p:strVal val="hidden"/>
                                      </p:to>
                                    </p:set>
                                  </p:subTnLst>
                                </p:cTn>
                              </p:par>
                            </p:childTnLst>
                          </p:cTn>
                        </p:par>
                        <p:par>
                          <p:cTn id="48" fill="hold" nodeType="afterGroup">
                            <p:stCondLst>
                              <p:cond delay="12000"/>
                            </p:stCondLst>
                            <p:childTnLst>
                              <p:par>
                                <p:cTn id="49" presetID="9" presetClass="entr" presetSubtype="0" fill="hold" nodeType="after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subTnLst>
                                    <p:set>
                                      <p:cBhvr override="childStyle">
                                        <p:cTn dur="1" fill="hold" display="0" masterRel="sameClick" afterEffect="1">
                                          <p:stCondLst>
                                            <p:cond evt="end" delay="0">
                                              <p:tn val="49"/>
                                            </p:cond>
                                          </p:stCondLst>
                                        </p:cTn>
                                        <p:tgtEl>
                                          <p:spTgt spid="15"/>
                                        </p:tgtEl>
                                        <p:attrNameLst>
                                          <p:attrName>style.visibility</p:attrName>
                                        </p:attrNameLst>
                                      </p:cBhvr>
                                      <p:to>
                                        <p:strVal val="hidden"/>
                                      </p:to>
                                    </p:set>
                                  </p:subTnLst>
                                </p:cTn>
                              </p:par>
                            </p:childTnLst>
                          </p:cTn>
                        </p:par>
                        <p:par>
                          <p:cTn id="52" fill="hold" nodeType="afterGroup">
                            <p:stCondLst>
                              <p:cond delay="13000"/>
                            </p:stCondLst>
                            <p:childTnLst>
                              <p:par>
                                <p:cTn id="53" presetID="9" presetClass="entr" presetSubtype="0" fill="hold" nodeType="afterEffect">
                                  <p:stCondLst>
                                    <p:cond delay="50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subTnLst>
                                    <p:set>
                                      <p:cBhvr override="childStyle">
                                        <p:cTn dur="1" fill="hold" display="0" masterRel="sameClick" afterEffect="1">
                                          <p:stCondLst>
                                            <p:cond evt="end" delay="0">
                                              <p:tn val="53"/>
                                            </p:cond>
                                          </p:stCondLst>
                                        </p:cTn>
                                        <p:tgtEl>
                                          <p:spTgt spid="16"/>
                                        </p:tgtEl>
                                        <p:attrNameLst>
                                          <p:attrName>style.visibility</p:attrName>
                                        </p:attrNameLst>
                                      </p:cBhvr>
                                      <p:to>
                                        <p:strVal val="hidden"/>
                                      </p:to>
                                    </p:set>
                                  </p:subTnLst>
                                </p:cTn>
                              </p:par>
                            </p:childTnLst>
                          </p:cTn>
                        </p:par>
                        <p:par>
                          <p:cTn id="56" fill="hold" nodeType="afterGroup">
                            <p:stCondLst>
                              <p:cond delay="14000"/>
                            </p:stCondLst>
                            <p:childTnLst>
                              <p:par>
                                <p:cTn id="57" presetID="9"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subTnLst>
                                    <p:set>
                                      <p:cBhvr override="childStyle">
                                        <p:cTn dur="1" fill="hold" display="0" masterRel="sameClick" afterEffect="1">
                                          <p:stCondLst>
                                            <p:cond evt="end" delay="0">
                                              <p:tn val="57"/>
                                            </p:cond>
                                          </p:stCondLst>
                                        </p:cTn>
                                        <p:tgtEl>
                                          <p:spTgt spid="17"/>
                                        </p:tgtEl>
                                        <p:attrNameLst>
                                          <p:attrName>style.visibility</p:attrName>
                                        </p:attrNameLst>
                                      </p:cBhvr>
                                      <p:to>
                                        <p:strVal val="hidden"/>
                                      </p:to>
                                    </p:set>
                                  </p:subTnLst>
                                </p:cTn>
                              </p:par>
                            </p:childTnLst>
                          </p:cTn>
                        </p:par>
                        <p:par>
                          <p:cTn id="60" fill="hold" nodeType="afterGroup">
                            <p:stCondLst>
                              <p:cond delay="14500"/>
                            </p:stCondLst>
                            <p:childTnLst>
                              <p:par>
                                <p:cTn id="61" presetID="9" presetClass="entr" presetSubtype="0" fill="hold" nodeType="afterEffect">
                                  <p:stCondLst>
                                    <p:cond delay="50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subTnLst>
                                    <p:set>
                                      <p:cBhvr override="childStyle">
                                        <p:cTn dur="1" fill="hold" display="0" masterRel="sameClick" afterEffect="1">
                                          <p:stCondLst>
                                            <p:cond evt="end" delay="0">
                                              <p:tn val="61"/>
                                            </p:cond>
                                          </p:stCondLst>
                                        </p:cTn>
                                        <p:tgtEl>
                                          <p:spTgt spid="18"/>
                                        </p:tgtEl>
                                        <p:attrNameLst>
                                          <p:attrName>style.visibility</p:attrName>
                                        </p:attrNameLst>
                                      </p:cBhvr>
                                      <p:to>
                                        <p:strVal val="hidden"/>
                                      </p:to>
                                    </p:set>
                                  </p:subTnLst>
                                </p:cTn>
                              </p:par>
                            </p:childTnLst>
                          </p:cTn>
                        </p:par>
                        <p:par>
                          <p:cTn id="64" fill="hold" nodeType="afterGroup">
                            <p:stCondLst>
                              <p:cond delay="15500"/>
                            </p:stCondLst>
                            <p:childTnLst>
                              <p:par>
                                <p:cTn id="65" presetID="9" presetClass="entr" presetSubtype="0" fill="hold" nodeType="afterEffect">
                                  <p:stCondLst>
                                    <p:cond delay="500"/>
                                  </p:stCondLst>
                                  <p:childTnLst>
                                    <p:set>
                                      <p:cBhvr>
                                        <p:cTn id="66" dur="1" fill="hold">
                                          <p:stCondLst>
                                            <p:cond delay="0"/>
                                          </p:stCondLst>
                                        </p:cTn>
                                        <p:tgtEl>
                                          <p:spTgt spid="19"/>
                                        </p:tgtEl>
                                        <p:attrNameLst>
                                          <p:attrName>style.visibility</p:attrName>
                                        </p:attrNameLst>
                                      </p:cBhvr>
                                      <p:to>
                                        <p:strVal val="visible"/>
                                      </p:to>
                                    </p:set>
                                    <p:animEffect transition="in" filter="dissolve">
                                      <p:cBhvr>
                                        <p:cTn id="67" dur="500"/>
                                        <p:tgtEl>
                                          <p:spTgt spid="19"/>
                                        </p:tgtEl>
                                      </p:cBhvr>
                                    </p:animEffect>
                                  </p:childTnLst>
                                  <p:subTnLst>
                                    <p:set>
                                      <p:cBhvr override="childStyle">
                                        <p:cTn dur="1" fill="hold" display="0" masterRel="sameClick" afterEffect="1">
                                          <p:stCondLst>
                                            <p:cond evt="end" delay="0">
                                              <p:tn val="65"/>
                                            </p:cond>
                                          </p:stCondLst>
                                        </p:cTn>
                                        <p:tgtEl>
                                          <p:spTgt spid="19"/>
                                        </p:tgtEl>
                                        <p:attrNameLst>
                                          <p:attrName>style.visibility</p:attrName>
                                        </p:attrNameLst>
                                      </p:cBhvr>
                                      <p:to>
                                        <p:strVal val="hidden"/>
                                      </p:to>
                                    </p:set>
                                  </p:subTnLst>
                                </p:cTn>
                              </p:par>
                            </p:childTnLst>
                          </p:cTn>
                        </p:par>
                        <p:par>
                          <p:cTn id="68" fill="hold" nodeType="afterGroup">
                            <p:stCondLst>
                              <p:cond delay="16500"/>
                            </p:stCondLst>
                            <p:childTnLst>
                              <p:par>
                                <p:cTn id="69" presetID="9"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dissolve">
                                      <p:cBhvr>
                                        <p:cTn id="71" dur="500"/>
                                        <p:tgtEl>
                                          <p:spTgt spid="20"/>
                                        </p:tgtEl>
                                      </p:cBhvr>
                                    </p:animEffect>
                                  </p:childTnLst>
                                  <p:subTnLst>
                                    <p:set>
                                      <p:cBhvr override="childStyle">
                                        <p:cTn dur="1" fill="hold" display="0" masterRel="sameClick" afterEffect="1">
                                          <p:stCondLst>
                                            <p:cond evt="end" delay="0">
                                              <p:tn val="69"/>
                                            </p:cond>
                                          </p:stCondLst>
                                        </p:cTn>
                                        <p:tgtEl>
                                          <p:spTgt spid="20"/>
                                        </p:tgtEl>
                                        <p:attrNameLst>
                                          <p:attrName>style.visibility</p:attrName>
                                        </p:attrNameLst>
                                      </p:cBhvr>
                                      <p:to>
                                        <p:strVal val="hidden"/>
                                      </p:to>
                                    </p:set>
                                  </p:subTnLst>
                                </p:cTn>
                              </p:par>
                            </p:childTnLst>
                          </p:cTn>
                        </p:par>
                        <p:par>
                          <p:cTn id="72" fill="hold" nodeType="afterGroup">
                            <p:stCondLst>
                              <p:cond delay="17000"/>
                            </p:stCondLst>
                            <p:childTnLst>
                              <p:par>
                                <p:cTn id="73" presetID="9" presetClass="entr" presetSubtype="0" fill="hold" nodeType="afterEffect">
                                  <p:stCondLst>
                                    <p:cond delay="50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subTnLst>
                                    <p:set>
                                      <p:cBhvr override="childStyle">
                                        <p:cTn dur="1" fill="hold" display="0" masterRel="sameClick" afterEffect="1">
                                          <p:stCondLst>
                                            <p:cond evt="end" delay="0">
                                              <p:tn val="73"/>
                                            </p:cond>
                                          </p:stCondLst>
                                        </p:cTn>
                                        <p:tgtEl>
                                          <p:spTgt spid="21"/>
                                        </p:tgtEl>
                                        <p:attrNameLst>
                                          <p:attrName>style.visibility</p:attrName>
                                        </p:attrNameLst>
                                      </p:cBhvr>
                                      <p:to>
                                        <p:strVal val="hidden"/>
                                      </p:to>
                                    </p:set>
                                  </p:subTnLst>
                                </p:cTn>
                              </p:par>
                            </p:childTnLst>
                          </p:cTn>
                        </p:par>
                        <p:par>
                          <p:cTn id="76" fill="hold" nodeType="afterGroup">
                            <p:stCondLst>
                              <p:cond delay="18000"/>
                            </p:stCondLst>
                            <p:childTnLst>
                              <p:par>
                                <p:cTn id="77" presetID="9" presetClass="entr" presetSubtype="0" fill="hold" nodeType="afterEffect">
                                  <p:stCondLst>
                                    <p:cond delay="50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subTnLst>
                                    <p:set>
                                      <p:cBhvr override="childStyle">
                                        <p:cTn dur="1" fill="hold" display="0" masterRel="sameClick" afterEffect="1">
                                          <p:stCondLst>
                                            <p:cond evt="end" delay="0">
                                              <p:tn val="77"/>
                                            </p:cond>
                                          </p:stCondLst>
                                        </p:cTn>
                                        <p:tgtEl>
                                          <p:spTgt spid="22"/>
                                        </p:tgtEl>
                                        <p:attrNameLst>
                                          <p:attrName>style.visibility</p:attrName>
                                        </p:attrNameLst>
                                      </p:cBhvr>
                                      <p:to>
                                        <p:strVal val="hidden"/>
                                      </p:to>
                                    </p:set>
                                  </p:subTnLst>
                                </p:cTn>
                              </p:par>
                            </p:childTnLst>
                          </p:cTn>
                        </p:par>
                        <p:par>
                          <p:cTn id="80" fill="hold" nodeType="afterGroup">
                            <p:stCondLst>
                              <p:cond delay="19000"/>
                            </p:stCondLst>
                            <p:childTnLst>
                              <p:par>
                                <p:cTn id="81" presetID="9"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dissolve">
                                      <p:cBhvr>
                                        <p:cTn id="83" dur="500"/>
                                        <p:tgtEl>
                                          <p:spTgt spid="23"/>
                                        </p:tgtEl>
                                      </p:cBhvr>
                                    </p:animEffect>
                                  </p:childTnLst>
                                  <p:subTnLst>
                                    <p:set>
                                      <p:cBhvr override="childStyle">
                                        <p:cTn dur="1" fill="hold" display="0" masterRel="sameClick" afterEffect="1">
                                          <p:stCondLst>
                                            <p:cond evt="end" delay="0">
                                              <p:tn val="81"/>
                                            </p:cond>
                                          </p:stCondLst>
                                        </p:cTn>
                                        <p:tgtEl>
                                          <p:spTgt spid="23"/>
                                        </p:tgtEl>
                                        <p:attrNameLst>
                                          <p:attrName>style.visibility</p:attrName>
                                        </p:attrNameLst>
                                      </p:cBhvr>
                                      <p:to>
                                        <p:strVal val="hidden"/>
                                      </p:to>
                                    </p:set>
                                  </p:subTnLst>
                                </p:cTn>
                              </p:par>
                            </p:childTnLst>
                          </p:cTn>
                        </p:par>
                        <p:par>
                          <p:cTn id="84" fill="hold" nodeType="afterGroup">
                            <p:stCondLst>
                              <p:cond delay="19500"/>
                            </p:stCondLst>
                            <p:childTnLst>
                              <p:par>
                                <p:cTn id="85" presetID="9" presetClass="entr" presetSubtype="0" fill="hold" nodeType="afterEffect">
                                  <p:stCondLst>
                                    <p:cond delay="500"/>
                                  </p:stCondLst>
                                  <p:childTnLst>
                                    <p:set>
                                      <p:cBhvr>
                                        <p:cTn id="86" dur="1" fill="hold">
                                          <p:stCondLst>
                                            <p:cond delay="0"/>
                                          </p:stCondLst>
                                        </p:cTn>
                                        <p:tgtEl>
                                          <p:spTgt spid="24"/>
                                        </p:tgtEl>
                                        <p:attrNameLst>
                                          <p:attrName>style.visibility</p:attrName>
                                        </p:attrNameLst>
                                      </p:cBhvr>
                                      <p:to>
                                        <p:strVal val="visible"/>
                                      </p:to>
                                    </p:set>
                                    <p:animEffect transition="in" filter="dissolve">
                                      <p:cBhvr>
                                        <p:cTn id="87" dur="1000"/>
                                        <p:tgtEl>
                                          <p:spTgt spid="24"/>
                                        </p:tgtEl>
                                      </p:cBhvr>
                                    </p:animEffect>
                                  </p:childTnLst>
                                  <p:subTnLst>
                                    <p:set>
                                      <p:cBhvr override="childStyle">
                                        <p:cTn dur="1" fill="hold" display="0" masterRel="sameClick" afterEffect="1">
                                          <p:stCondLst>
                                            <p:cond evt="end" delay="0">
                                              <p:tn val="85"/>
                                            </p:cond>
                                          </p:stCondLst>
                                        </p:cTn>
                                        <p:tgtEl>
                                          <p:spTgt spid="24"/>
                                        </p:tgtEl>
                                        <p:attrNameLst>
                                          <p:attrName>style.visibility</p:attrName>
                                        </p:attrNameLst>
                                      </p:cBhvr>
                                      <p:to>
                                        <p:strVal val="hidden"/>
                                      </p:to>
                                    </p:set>
                                  </p:subTnLst>
                                </p:cTn>
                              </p:par>
                            </p:childTnLst>
                          </p:cTn>
                        </p:par>
                        <p:par>
                          <p:cTn id="88" fill="hold" nodeType="afterGroup">
                            <p:stCondLst>
                              <p:cond delay="21000"/>
                            </p:stCondLst>
                            <p:childTnLst>
                              <p:par>
                                <p:cTn id="89" presetID="9" presetClass="entr" presetSubtype="0" fill="hold" nodeType="afterEffect">
                                  <p:stCondLst>
                                    <p:cond delay="50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subTnLst>
                                    <p:set>
                                      <p:cBhvr override="childStyle">
                                        <p:cTn dur="1" fill="hold" display="0" masterRel="sameClick" afterEffect="1">
                                          <p:stCondLst>
                                            <p:cond evt="end" delay="0">
                                              <p:tn val="89"/>
                                            </p:cond>
                                          </p:stCondLst>
                                        </p:cTn>
                                        <p:tgtEl>
                                          <p:spTgt spid="25"/>
                                        </p:tgtEl>
                                        <p:attrNameLst>
                                          <p:attrName>style.visibility</p:attrName>
                                        </p:attrNameLst>
                                      </p:cBhvr>
                                      <p:to>
                                        <p:strVal val="hidden"/>
                                      </p:to>
                                    </p:set>
                                  </p:subTnLst>
                                </p:cTn>
                              </p:par>
                            </p:childTnLst>
                          </p:cTn>
                        </p:par>
                        <p:par>
                          <p:cTn id="92" fill="hold" nodeType="afterGroup">
                            <p:stCondLst>
                              <p:cond delay="22000"/>
                            </p:stCondLst>
                            <p:childTnLst>
                              <p:par>
                                <p:cTn id="93" presetID="9" presetClass="entr" presetSubtype="0" fill="hold" nodeType="afterEffect">
                                  <p:stCondLst>
                                    <p:cond delay="500"/>
                                  </p:stCondLst>
                                  <p:childTnLst>
                                    <p:set>
                                      <p:cBhvr>
                                        <p:cTn id="94" dur="1" fill="hold">
                                          <p:stCondLst>
                                            <p:cond delay="0"/>
                                          </p:stCondLst>
                                        </p:cTn>
                                        <p:tgtEl>
                                          <p:spTgt spid="26"/>
                                        </p:tgtEl>
                                        <p:attrNameLst>
                                          <p:attrName>style.visibility</p:attrName>
                                        </p:attrNameLst>
                                      </p:cBhvr>
                                      <p:to>
                                        <p:strVal val="visible"/>
                                      </p:to>
                                    </p:set>
                                    <p:animEffect transition="in" filter="dissolve">
                                      <p:cBhvr>
                                        <p:cTn id="95" dur="500"/>
                                        <p:tgtEl>
                                          <p:spTgt spid="26"/>
                                        </p:tgtEl>
                                      </p:cBhvr>
                                    </p:animEffect>
                                  </p:childTnLst>
                                  <p:subTnLst>
                                    <p:set>
                                      <p:cBhvr override="childStyle">
                                        <p:cTn dur="1" fill="hold" display="0" masterRel="sameClick" afterEffect="1">
                                          <p:stCondLst>
                                            <p:cond evt="end" delay="0">
                                              <p:tn val="93"/>
                                            </p:cond>
                                          </p:stCondLst>
                                        </p:cTn>
                                        <p:tgtEl>
                                          <p:spTgt spid="26"/>
                                        </p:tgtEl>
                                        <p:attrNameLst>
                                          <p:attrName>style.visibility</p:attrName>
                                        </p:attrNameLst>
                                      </p:cBhvr>
                                      <p:to>
                                        <p:strVal val="hidden"/>
                                      </p:to>
                                    </p:set>
                                  </p:subTnLst>
                                </p:cTn>
                              </p:par>
                            </p:childTnLst>
                          </p:cTn>
                        </p:par>
                        <p:par>
                          <p:cTn id="96" fill="hold" nodeType="afterGroup">
                            <p:stCondLst>
                              <p:cond delay="23000"/>
                            </p:stCondLst>
                            <p:childTnLst>
                              <p:par>
                                <p:cTn id="97" presetID="9"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dissolve">
                                      <p:cBhvr>
                                        <p:cTn id="99" dur="500"/>
                                        <p:tgtEl>
                                          <p:spTgt spid="27"/>
                                        </p:tgtEl>
                                      </p:cBhvr>
                                    </p:animEffect>
                                  </p:childTnLst>
                                  <p:subTnLst>
                                    <p:set>
                                      <p:cBhvr override="childStyle">
                                        <p:cTn dur="1" fill="hold" display="0" masterRel="sameClick" afterEffect="1">
                                          <p:stCondLst>
                                            <p:cond evt="end" delay="0">
                                              <p:tn val="97"/>
                                            </p:cond>
                                          </p:stCondLst>
                                        </p:cTn>
                                        <p:tgtEl>
                                          <p:spTgt spid="27"/>
                                        </p:tgtEl>
                                        <p:attrNameLst>
                                          <p:attrName>style.visibility</p:attrName>
                                        </p:attrNameLst>
                                      </p:cBhvr>
                                      <p:to>
                                        <p:strVal val="hidden"/>
                                      </p:to>
                                    </p:set>
                                  </p:subTnLst>
                                </p:cTn>
                              </p:par>
                            </p:childTnLst>
                          </p:cTn>
                        </p:par>
                        <p:par>
                          <p:cTn id="100" fill="hold" nodeType="afterGroup">
                            <p:stCondLst>
                              <p:cond delay="23500"/>
                            </p:stCondLst>
                            <p:childTnLst>
                              <p:par>
                                <p:cTn id="101" presetID="9" presetClass="entr" presetSubtype="0" fill="hold" nodeType="afterEffect">
                                  <p:stCondLst>
                                    <p:cond delay="500"/>
                                  </p:stCondLst>
                                  <p:childTnLst>
                                    <p:set>
                                      <p:cBhvr>
                                        <p:cTn id="102" dur="1" fill="hold">
                                          <p:stCondLst>
                                            <p:cond delay="0"/>
                                          </p:stCondLst>
                                        </p:cTn>
                                        <p:tgtEl>
                                          <p:spTgt spid="28"/>
                                        </p:tgtEl>
                                        <p:attrNameLst>
                                          <p:attrName>style.visibility</p:attrName>
                                        </p:attrNameLst>
                                      </p:cBhvr>
                                      <p:to>
                                        <p:strVal val="visible"/>
                                      </p:to>
                                    </p:set>
                                    <p:animEffect transition="in" filter="dissolve">
                                      <p:cBhvr>
                                        <p:cTn id="103" dur="500"/>
                                        <p:tgtEl>
                                          <p:spTgt spid="28"/>
                                        </p:tgtEl>
                                      </p:cBhvr>
                                    </p:animEffect>
                                  </p:childTnLst>
                                  <p:subTnLst>
                                    <p:set>
                                      <p:cBhvr override="childStyle">
                                        <p:cTn dur="1" fill="hold" display="0" masterRel="sameClick" afterEffect="1">
                                          <p:stCondLst>
                                            <p:cond evt="end" delay="0">
                                              <p:tn val="101"/>
                                            </p:cond>
                                          </p:stCondLst>
                                        </p:cTn>
                                        <p:tgtEl>
                                          <p:spTgt spid="28"/>
                                        </p:tgtEl>
                                        <p:attrNameLst>
                                          <p:attrName>style.visibility</p:attrName>
                                        </p:attrNameLst>
                                      </p:cBhvr>
                                      <p:to>
                                        <p:strVal val="hidden"/>
                                      </p:to>
                                    </p:set>
                                  </p:subTnLst>
                                </p:cTn>
                              </p:par>
                            </p:childTnLst>
                          </p:cTn>
                        </p:par>
                        <p:par>
                          <p:cTn id="104" fill="hold" nodeType="afterGroup">
                            <p:stCondLst>
                              <p:cond delay="24500"/>
                            </p:stCondLst>
                            <p:childTnLst>
                              <p:par>
                                <p:cTn id="105" presetID="9" presetClass="entr" presetSubtype="0" fill="hold" nodeType="afterEffect">
                                  <p:stCondLst>
                                    <p:cond delay="50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subTnLst>
                                    <p:set>
                                      <p:cBhvr override="childStyle">
                                        <p:cTn dur="1" fill="hold" display="0" masterRel="sameClick" afterEffect="1">
                                          <p:stCondLst>
                                            <p:cond evt="end" delay="0">
                                              <p:tn val="105"/>
                                            </p:cond>
                                          </p:stCondLst>
                                        </p:cTn>
                                        <p:tgtEl>
                                          <p:spTgt spid="29"/>
                                        </p:tgtEl>
                                        <p:attrNameLst>
                                          <p:attrName>style.visibility</p:attrName>
                                        </p:attrNameLst>
                                      </p:cBhvr>
                                      <p:to>
                                        <p:strVal val="hidden"/>
                                      </p:to>
                                    </p:set>
                                  </p:subTnLst>
                                </p:cTn>
                              </p:par>
                            </p:childTnLst>
                          </p:cTn>
                        </p:par>
                        <p:par>
                          <p:cTn id="108" fill="hold" nodeType="afterGroup">
                            <p:stCondLst>
                              <p:cond delay="25500"/>
                            </p:stCondLst>
                            <p:childTnLst>
                              <p:par>
                                <p:cTn id="109" presetID="9" presetClass="entr" presetSubtype="0" fill="hold" nodeType="afterEffect">
                                  <p:stCondLst>
                                    <p:cond delay="500"/>
                                  </p:stCondLst>
                                  <p:childTnLst>
                                    <p:set>
                                      <p:cBhvr>
                                        <p:cTn id="110" dur="1" fill="hold">
                                          <p:stCondLst>
                                            <p:cond delay="0"/>
                                          </p:stCondLst>
                                        </p:cTn>
                                        <p:tgtEl>
                                          <p:spTgt spid="30"/>
                                        </p:tgtEl>
                                        <p:attrNameLst>
                                          <p:attrName>style.visibility</p:attrName>
                                        </p:attrNameLst>
                                      </p:cBhvr>
                                      <p:to>
                                        <p:strVal val="visible"/>
                                      </p:to>
                                    </p:set>
                                    <p:animEffect transition="in" filter="dissolve">
                                      <p:cBhvr>
                                        <p:cTn id="111" dur="500"/>
                                        <p:tgtEl>
                                          <p:spTgt spid="30"/>
                                        </p:tgtEl>
                                      </p:cBhvr>
                                    </p:animEffect>
                                  </p:childTnLst>
                                  <p:subTnLst>
                                    <p:set>
                                      <p:cBhvr override="childStyle">
                                        <p:cTn dur="1" fill="hold" display="0" masterRel="sameClick" afterEffect="1">
                                          <p:stCondLst>
                                            <p:cond evt="end" delay="0">
                                              <p:tn val="109"/>
                                            </p:cond>
                                          </p:stCondLst>
                                        </p:cTn>
                                        <p:tgtEl>
                                          <p:spTgt spid="30"/>
                                        </p:tgtEl>
                                        <p:attrNameLst>
                                          <p:attrName>style.visibility</p:attrName>
                                        </p:attrNameLst>
                                      </p:cBhvr>
                                      <p:to>
                                        <p:strVal val="hidden"/>
                                      </p:to>
                                    </p:set>
                                  </p:subTnLst>
                                </p:cTn>
                              </p:par>
                            </p:childTnLst>
                          </p:cTn>
                        </p:par>
                        <p:par>
                          <p:cTn id="112" fill="hold" nodeType="afterGroup">
                            <p:stCondLst>
                              <p:cond delay="26500"/>
                            </p:stCondLst>
                            <p:childTnLst>
                              <p:par>
                                <p:cTn id="113" presetID="9" presetClass="entr" presetSubtype="0" fill="hold" nodeType="afterEffect">
                                  <p:stCondLst>
                                    <p:cond delay="500"/>
                                  </p:stCondLst>
                                  <p:childTnLst>
                                    <p:set>
                                      <p:cBhvr>
                                        <p:cTn id="114" dur="1" fill="hold">
                                          <p:stCondLst>
                                            <p:cond delay="0"/>
                                          </p:stCondLst>
                                        </p:cTn>
                                        <p:tgtEl>
                                          <p:spTgt spid="31"/>
                                        </p:tgtEl>
                                        <p:attrNameLst>
                                          <p:attrName>style.visibility</p:attrName>
                                        </p:attrNameLst>
                                      </p:cBhvr>
                                      <p:to>
                                        <p:strVal val="visible"/>
                                      </p:to>
                                    </p:set>
                                    <p:animEffect transition="in" filter="dissolve">
                                      <p:cBhvr>
                                        <p:cTn id="115" dur="500"/>
                                        <p:tgtEl>
                                          <p:spTgt spid="31"/>
                                        </p:tgtEl>
                                      </p:cBhvr>
                                    </p:animEffect>
                                  </p:childTnLst>
                                  <p:subTnLst>
                                    <p:set>
                                      <p:cBhvr override="childStyle">
                                        <p:cTn dur="1" fill="hold" display="0" masterRel="sameClick" afterEffect="1">
                                          <p:stCondLst>
                                            <p:cond evt="end" delay="0">
                                              <p:tn val="113"/>
                                            </p:cond>
                                          </p:stCondLst>
                                        </p:cTn>
                                        <p:tgtEl>
                                          <p:spTgt spid="31"/>
                                        </p:tgtEl>
                                        <p:attrNameLst>
                                          <p:attrName>style.visibility</p:attrName>
                                        </p:attrNameLst>
                                      </p:cBhvr>
                                      <p:to>
                                        <p:strVal val="hidden"/>
                                      </p:to>
                                    </p:set>
                                  </p:subTnLst>
                                </p:cTn>
                              </p:par>
                            </p:childTnLst>
                          </p:cTn>
                        </p:par>
                        <p:par>
                          <p:cTn id="116" fill="hold" nodeType="afterGroup">
                            <p:stCondLst>
                              <p:cond delay="27500"/>
                            </p:stCondLst>
                            <p:childTnLst>
                              <p:par>
                                <p:cTn id="117" presetID="9" presetClass="entr" presetSubtype="0" fill="hold" nodeType="afterEffect">
                                  <p:stCondLst>
                                    <p:cond delay="500"/>
                                  </p:stCondLst>
                                  <p:childTnLst>
                                    <p:set>
                                      <p:cBhvr>
                                        <p:cTn id="118" dur="1" fill="hold">
                                          <p:stCondLst>
                                            <p:cond delay="0"/>
                                          </p:stCondLst>
                                        </p:cTn>
                                        <p:tgtEl>
                                          <p:spTgt spid="32"/>
                                        </p:tgtEl>
                                        <p:attrNameLst>
                                          <p:attrName>style.visibility</p:attrName>
                                        </p:attrNameLst>
                                      </p:cBhvr>
                                      <p:to>
                                        <p:strVal val="visible"/>
                                      </p:to>
                                    </p:set>
                                    <p:animEffect transition="in" filter="dissolve">
                                      <p:cBhvr>
                                        <p:cTn id="119" dur="500"/>
                                        <p:tgtEl>
                                          <p:spTgt spid="32"/>
                                        </p:tgtEl>
                                      </p:cBhvr>
                                    </p:animEffect>
                                  </p:childTnLst>
                                  <p:subTnLst>
                                    <p:set>
                                      <p:cBhvr override="childStyle">
                                        <p:cTn dur="1" fill="hold" display="0" masterRel="sameClick" afterEffect="1">
                                          <p:stCondLst>
                                            <p:cond evt="end" delay="0">
                                              <p:tn val="117"/>
                                            </p:cond>
                                          </p:stCondLst>
                                        </p:cTn>
                                        <p:tgtEl>
                                          <p:spTgt spid="32"/>
                                        </p:tgtEl>
                                        <p:attrNameLst>
                                          <p:attrName>style.visibility</p:attrName>
                                        </p:attrNameLst>
                                      </p:cBhvr>
                                      <p:to>
                                        <p:strVal val="hidden"/>
                                      </p:to>
                                    </p:set>
                                  </p:subTnLst>
                                </p:cTn>
                              </p:par>
                            </p:childTnLst>
                          </p:cTn>
                        </p:par>
                      </p:childTnLst>
                    </p:cTn>
                  </p:par>
                  <p:par>
                    <p:cTn id="120" fill="hold" nodeType="clickPar">
                      <p:stCondLst>
                        <p:cond delay="indefinite"/>
                      </p:stCondLst>
                      <p:childTnLst>
                        <p:par>
                          <p:cTn id="121" fill="hold" nodeType="withGroup">
                            <p:stCondLst>
                              <p:cond delay="0"/>
                            </p:stCondLst>
                            <p:childTnLst>
                              <p:par>
                                <p:cTn id="122" presetID="13" presetClass="entr" presetSubtype="16" fill="hold" nodeType="clickEffect">
                                  <p:stCondLst>
                                    <p:cond delay="0"/>
                                  </p:stCondLst>
                                  <p:childTnLst>
                                    <p:set>
                                      <p:cBhvr>
                                        <p:cTn id="123" dur="1" fill="hold">
                                          <p:stCondLst>
                                            <p:cond delay="0"/>
                                          </p:stCondLst>
                                        </p:cTn>
                                        <p:tgtEl>
                                          <p:spTgt spid="35846"/>
                                        </p:tgtEl>
                                        <p:attrNameLst>
                                          <p:attrName>style.visibility</p:attrName>
                                        </p:attrNameLst>
                                      </p:cBhvr>
                                      <p:to>
                                        <p:strVal val="visible"/>
                                      </p:to>
                                    </p:set>
                                    <p:animEffect transition="in" filter="plus(in)">
                                      <p:cBhvr>
                                        <p:cTn id="124" dur="2000"/>
                                        <p:tgtEl>
                                          <p:spTgt spid="35846"/>
                                        </p:tgtEl>
                                      </p:cBhvr>
                                    </p:animEffect>
                                  </p:childTnLst>
                                </p:cTn>
                              </p:par>
                            </p:childTnLst>
                          </p:cTn>
                        </p:par>
                        <p:par>
                          <p:cTn id="125" fill="hold" nodeType="afterGroup">
                            <p:stCondLst>
                              <p:cond delay="2000"/>
                            </p:stCondLst>
                            <p:childTnLst>
                              <p:par>
                                <p:cTn id="126" presetID="1" presetClass="entr" presetSubtype="0" fill="hold" nodeType="afterEffect">
                                  <p:stCondLst>
                                    <p:cond delay="0"/>
                                  </p:stCondLst>
                                  <p:childTnLst>
                                    <p:set>
                                      <p:cBhvr>
                                        <p:cTn id="1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342" y="29766"/>
            <a:ext cx="6717506" cy="45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197" y="882421"/>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4110" y="688279"/>
            <a:ext cx="458485" cy="388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0371" y="861296"/>
            <a:ext cx="493367" cy="4178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1903" y="147584"/>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2602" y="477233"/>
            <a:ext cx="498401" cy="422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8701" y="232079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1824" y="1416524"/>
            <a:ext cx="556690" cy="4237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8054" y="24342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7878" y="1952468"/>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0849" y="2081480"/>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4289" y="1812592"/>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5222" y="119532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38117" y="2203132"/>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430" y="1626012"/>
            <a:ext cx="516092" cy="4370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2638" y="1731122"/>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9090" y="1388818"/>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445" y="868546"/>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1323" y="1176931"/>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0617" y="168669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333" y="571359"/>
            <a:ext cx="516092" cy="4370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3536" y="571358"/>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6357" y="160070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5898" y="432827"/>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0432" y="1268763"/>
            <a:ext cx="516092" cy="437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7519" y="161564"/>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3785" y="2408276"/>
            <a:ext cx="500389" cy="4237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728" y="184454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7519" y="2269695"/>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3027" y="53459"/>
            <a:ext cx="500389" cy="4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8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12291" y="2645119"/>
            <a:ext cx="353332" cy="37386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84"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7297" y="3130153"/>
            <a:ext cx="837009" cy="38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5"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36269" y="2626519"/>
            <a:ext cx="425054"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6"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6431" y="2827735"/>
            <a:ext cx="558404"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7"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68741" y="3564731"/>
            <a:ext cx="758428" cy="5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07294" y="27385"/>
            <a:ext cx="6729413" cy="45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61005" y="3839115"/>
            <a:ext cx="2633830" cy="600164"/>
          </a:xfrm>
          <a:prstGeom prst="rect">
            <a:avLst/>
          </a:prstGeom>
          <a:noFill/>
        </p:spPr>
        <p:txBody>
          <a:bodyPr wrap="square">
            <a:spAutoFit/>
          </a:bodyPr>
          <a:lstStyle/>
          <a:p>
            <a:pPr>
              <a:defRPr/>
            </a:pPr>
            <a:r>
              <a:rPr lang="en-US" sz="3300" b="1" dirty="0">
                <a:solidFill>
                  <a:srgbClr val="FFFFFF">
                    <a:lumMod val="50000"/>
                  </a:srgbClr>
                </a:solidFill>
                <a:effectLst>
                  <a:glow rad="228600">
                    <a:srgbClr val="FFFFFF">
                      <a:lumMod val="85000"/>
                      <a:alpha val="40000"/>
                    </a:srgbClr>
                  </a:glow>
                  <a:innerShdw blurRad="63500" dist="50800" dir="10800000">
                    <a:srgbClr val="FFFFFF">
                      <a:lumMod val="75000"/>
                      <a:alpha val="50000"/>
                    </a:srgbClr>
                  </a:innerShdw>
                  <a:reflection blurRad="6350" stA="55000" endA="50" endPos="85000" dir="5400000" sy="-100000" algn="bl" rotWithShape="0"/>
                </a:effectLst>
              </a:rPr>
              <a:t>Thank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98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82"/>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dissolve">
                                      <p:cBhvr>
                                        <p:cTn id="18" dur="500"/>
                                        <p:tgtEl>
                                          <p:spTgt spid="35844"/>
                                        </p:tgtEl>
                                      </p:cBhvr>
                                    </p:animEffect>
                                  </p:childTnLst>
                                  <p:subTnLst>
                                    <p:set>
                                      <p:cBhvr override="childStyle">
                                        <p:cTn dur="1" fill="hold" display="0" masterRel="sameClick" afterEffect="1">
                                          <p:stCondLst>
                                            <p:cond evt="end" delay="0">
                                              <p:tn val="16"/>
                                            </p:cond>
                                          </p:stCondLst>
                                        </p:cTn>
                                        <p:tgtEl>
                                          <p:spTgt spid="35844"/>
                                        </p:tgtEl>
                                        <p:attrNameLst>
                                          <p:attrName>style.visibility</p:attrName>
                                        </p:attrNameLst>
                                      </p:cBhvr>
                                      <p:to>
                                        <p:strVal val="hidden"/>
                                      </p:to>
                                    </p:set>
                                  </p:subTnLst>
                                </p:cTn>
                              </p:par>
                            </p:childTnLst>
                          </p:cTn>
                        </p:par>
                        <p:par>
                          <p:cTn id="19" fill="hold" nodeType="afterGroup">
                            <p:stCondLst>
                              <p:cond delay="500"/>
                            </p:stCondLst>
                            <p:childTnLst>
                              <p:par>
                                <p:cTn id="20" presetID="9"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subTnLst>
                                    <p:set>
                                      <p:cBhvr override="childStyle">
                                        <p:cTn dur="1" fill="hold" display="0" masterRel="sameClick" afterEffect="1">
                                          <p:stCondLst>
                                            <p:cond evt="end" delay="0">
                                              <p:tn val="20"/>
                                            </p:cond>
                                          </p:stCondLst>
                                        </p:cTn>
                                        <p:tgtEl>
                                          <p:spTgt spid="6"/>
                                        </p:tgtEl>
                                        <p:attrNameLst>
                                          <p:attrName>style.visibility</p:attrName>
                                        </p:attrNameLst>
                                      </p:cBhvr>
                                      <p:to>
                                        <p:strVal val="hidden"/>
                                      </p:to>
                                    </p:set>
                                  </p:subTnLst>
                                </p:cTn>
                              </p:par>
                            </p:childTnLst>
                          </p:cTn>
                        </p:par>
                        <p:par>
                          <p:cTn id="23" fill="hold" nodeType="afterGroup">
                            <p:stCondLst>
                              <p:cond delay="2000"/>
                            </p:stCondLst>
                            <p:childTnLst>
                              <p:par>
                                <p:cTn id="24" presetID="9" presetClass="entr" presetSubtype="0"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1000"/>
                                        <p:tgtEl>
                                          <p:spTgt spid="8"/>
                                        </p:tgtEl>
                                      </p:cBhvr>
                                    </p:animEffect>
                                  </p:childTnLst>
                                  <p:subTnLst>
                                    <p:set>
                                      <p:cBhvr override="childStyle">
                                        <p:cTn dur="1" fill="hold" display="0" masterRel="sameClick" afterEffect="1">
                                          <p:stCondLst>
                                            <p:cond evt="end" delay="0">
                                              <p:tn val="24"/>
                                            </p:cond>
                                          </p:stCondLst>
                                        </p:cTn>
                                        <p:tgtEl>
                                          <p:spTgt spid="8"/>
                                        </p:tgtEl>
                                        <p:attrNameLst>
                                          <p:attrName>style.visibility</p:attrName>
                                        </p:attrNameLst>
                                      </p:cBhvr>
                                      <p:to>
                                        <p:strVal val="hidden"/>
                                      </p:to>
                                    </p:set>
                                  </p:subTnLst>
                                </p:cTn>
                              </p:par>
                            </p:childTnLst>
                          </p:cTn>
                        </p:par>
                        <p:par>
                          <p:cTn id="27" fill="hold" nodeType="afterGroup">
                            <p:stCondLst>
                              <p:cond delay="3500"/>
                            </p:stCondLst>
                            <p:childTnLst>
                              <p:par>
                                <p:cTn id="28" presetID="9" presetClass="entr" presetSubtype="0" fill="hold"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1000"/>
                                        <p:tgtEl>
                                          <p:spTgt spid="7"/>
                                        </p:tgtEl>
                                      </p:cBhvr>
                                    </p:animEffect>
                                  </p:childTnLst>
                                  <p:subTnLst>
                                    <p:set>
                                      <p:cBhvr override="childStyle">
                                        <p:cTn dur="1" fill="hold" display="0" masterRel="sameClick" afterEffect="1">
                                          <p:stCondLst>
                                            <p:cond evt="end" delay="0">
                                              <p:tn val="28"/>
                                            </p:cond>
                                          </p:stCondLst>
                                        </p:cTn>
                                        <p:tgtEl>
                                          <p:spTgt spid="7"/>
                                        </p:tgtEl>
                                        <p:attrNameLst>
                                          <p:attrName>style.visibility</p:attrName>
                                        </p:attrNameLst>
                                      </p:cBhvr>
                                      <p:to>
                                        <p:strVal val="hidden"/>
                                      </p:to>
                                    </p:set>
                                  </p:subTnLst>
                                </p:cTn>
                              </p:par>
                            </p:childTnLst>
                          </p:cTn>
                        </p:par>
                        <p:par>
                          <p:cTn id="31" fill="hold" nodeType="afterGroup">
                            <p:stCondLst>
                              <p:cond delay="5000"/>
                            </p:stCondLst>
                            <p:childTnLst>
                              <p:par>
                                <p:cTn id="32" presetID="9" presetClass="entr" presetSubtype="0" fill="hold" nodeType="after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subTnLst>
                                    <p:set>
                                      <p:cBhvr override="childStyle">
                                        <p:cTn dur="1" fill="hold" display="0" masterRel="sameClick" afterEffect="1">
                                          <p:stCondLst>
                                            <p:cond evt="end" delay="0">
                                              <p:tn val="32"/>
                                            </p:cond>
                                          </p:stCondLst>
                                        </p:cTn>
                                        <p:tgtEl>
                                          <p:spTgt spid="5"/>
                                        </p:tgtEl>
                                        <p:attrNameLst>
                                          <p:attrName>style.visibility</p:attrName>
                                        </p:attrNameLst>
                                      </p:cBhvr>
                                      <p:to>
                                        <p:strVal val="hidden"/>
                                      </p:to>
                                    </p:set>
                                  </p:subTnLst>
                                </p:cTn>
                              </p:par>
                            </p:childTnLst>
                          </p:cTn>
                        </p:par>
                        <p:par>
                          <p:cTn id="35" fill="hold" nodeType="afterGroup">
                            <p:stCondLst>
                              <p:cond delay="6000"/>
                            </p:stCondLst>
                            <p:childTnLst>
                              <p:par>
                                <p:cTn id="36" presetID="9" presetClass="entr" presetSubtype="0" fill="hold" nodeType="after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subTnLst>
                                    <p:set>
                                      <p:cBhvr override="childStyle">
                                        <p:cTn dur="1" fill="hold" display="0" masterRel="sameClick" afterEffect="1">
                                          <p:stCondLst>
                                            <p:cond evt="end" delay="0">
                                              <p:tn val="36"/>
                                            </p:cond>
                                          </p:stCondLst>
                                        </p:cTn>
                                        <p:tgtEl>
                                          <p:spTgt spid="9"/>
                                        </p:tgtEl>
                                        <p:attrNameLst>
                                          <p:attrName>style.visibility</p:attrName>
                                        </p:attrNameLst>
                                      </p:cBhvr>
                                      <p:to>
                                        <p:strVal val="hidden"/>
                                      </p:to>
                                    </p:set>
                                  </p:subTnLst>
                                </p:cTn>
                              </p:par>
                            </p:childTnLst>
                          </p:cTn>
                        </p:par>
                        <p:par>
                          <p:cTn id="39" fill="hold" nodeType="afterGroup">
                            <p:stCondLst>
                              <p:cond delay="7000"/>
                            </p:stCondLst>
                            <p:childTnLst>
                              <p:par>
                                <p:cTn id="40" presetID="9" presetClass="entr" presetSubtype="0" fill="hold" nodeType="after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subTnLst>
                                    <p:set>
                                      <p:cBhvr override="childStyle">
                                        <p:cTn dur="1" fill="hold" display="0" masterRel="sameClick" afterEffect="1">
                                          <p:stCondLst>
                                            <p:cond evt="end" delay="0">
                                              <p:tn val="40"/>
                                            </p:cond>
                                          </p:stCondLst>
                                        </p:cTn>
                                        <p:tgtEl>
                                          <p:spTgt spid="10"/>
                                        </p:tgtEl>
                                        <p:attrNameLst>
                                          <p:attrName>style.visibility</p:attrName>
                                        </p:attrNameLst>
                                      </p:cBhvr>
                                      <p:to>
                                        <p:strVal val="hidden"/>
                                      </p:to>
                                    </p:set>
                                  </p:subTnLst>
                                </p:cTn>
                              </p:par>
                            </p:childTnLst>
                          </p:cTn>
                        </p:par>
                        <p:par>
                          <p:cTn id="43" fill="hold" nodeType="afterGroup">
                            <p:stCondLst>
                              <p:cond delay="8000"/>
                            </p:stCondLst>
                            <p:childTnLst>
                              <p:par>
                                <p:cTn id="44" presetID="9" presetClass="entr" presetSubtype="0" fill="hold" nodeType="afterEffect">
                                  <p:stCondLst>
                                    <p:cond delay="50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subTnLst>
                                    <p:set>
                                      <p:cBhvr override="childStyle">
                                        <p:cTn dur="1" fill="hold" display="0" masterRel="sameClick" afterEffect="1">
                                          <p:stCondLst>
                                            <p:cond evt="end" delay="0">
                                              <p:tn val="44"/>
                                            </p:cond>
                                          </p:stCondLst>
                                        </p:cTn>
                                        <p:tgtEl>
                                          <p:spTgt spid="11"/>
                                        </p:tgtEl>
                                        <p:attrNameLst>
                                          <p:attrName>style.visibility</p:attrName>
                                        </p:attrNameLst>
                                      </p:cBhvr>
                                      <p:to>
                                        <p:strVal val="hidden"/>
                                      </p:to>
                                    </p:set>
                                  </p:subTnLst>
                                </p:cTn>
                              </p:par>
                            </p:childTnLst>
                          </p:cTn>
                        </p:par>
                        <p:par>
                          <p:cTn id="47" fill="hold" nodeType="afterGroup">
                            <p:stCondLst>
                              <p:cond delay="9000"/>
                            </p:stCondLst>
                            <p:childTnLst>
                              <p:par>
                                <p:cTn id="48" presetID="9" presetClass="entr" presetSubtype="0" fill="hold" nodeType="after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subTnLst>
                                    <p:set>
                                      <p:cBhvr override="childStyle">
                                        <p:cTn dur="1" fill="hold" display="0" masterRel="sameClick" afterEffect="1">
                                          <p:stCondLst>
                                            <p:cond evt="end" delay="0">
                                              <p:tn val="48"/>
                                            </p:cond>
                                          </p:stCondLst>
                                        </p:cTn>
                                        <p:tgtEl>
                                          <p:spTgt spid="12"/>
                                        </p:tgtEl>
                                        <p:attrNameLst>
                                          <p:attrName>style.visibility</p:attrName>
                                        </p:attrNameLst>
                                      </p:cBhvr>
                                      <p:to>
                                        <p:strVal val="hidden"/>
                                      </p:to>
                                    </p:set>
                                  </p:subTnLst>
                                </p:cTn>
                              </p:par>
                            </p:childTnLst>
                          </p:cTn>
                        </p:par>
                        <p:par>
                          <p:cTn id="51" fill="hold" nodeType="afterGroup">
                            <p:stCondLst>
                              <p:cond delay="10000"/>
                            </p:stCondLst>
                            <p:childTnLst>
                              <p:par>
                                <p:cTn id="52" presetID="9" presetClass="entr" presetSubtype="0" fill="hold" nodeType="afterEffect">
                                  <p:stCondLst>
                                    <p:cond delay="50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subTnLst>
                                    <p:set>
                                      <p:cBhvr override="childStyle">
                                        <p:cTn dur="1" fill="hold" display="0" masterRel="sameClick" afterEffect="1">
                                          <p:stCondLst>
                                            <p:cond evt="end" delay="0">
                                              <p:tn val="52"/>
                                            </p:cond>
                                          </p:stCondLst>
                                        </p:cTn>
                                        <p:tgtEl>
                                          <p:spTgt spid="13"/>
                                        </p:tgtEl>
                                        <p:attrNameLst>
                                          <p:attrName>style.visibility</p:attrName>
                                        </p:attrNameLst>
                                      </p:cBhvr>
                                      <p:to>
                                        <p:strVal val="hidden"/>
                                      </p:to>
                                    </p:set>
                                  </p:subTnLst>
                                </p:cTn>
                              </p:par>
                            </p:childTnLst>
                          </p:cTn>
                        </p:par>
                        <p:par>
                          <p:cTn id="55" fill="hold" nodeType="afterGroup">
                            <p:stCondLst>
                              <p:cond delay="11000"/>
                            </p:stCondLst>
                            <p:childTnLst>
                              <p:par>
                                <p:cTn id="56" presetID="9" presetClass="entr" presetSubtype="0" fill="hold" nodeType="afterEffect">
                                  <p:stCondLst>
                                    <p:cond delay="500"/>
                                  </p:stCondLst>
                                  <p:childTnLst>
                                    <p:set>
                                      <p:cBhvr>
                                        <p:cTn id="57" dur="1" fill="hold">
                                          <p:stCondLst>
                                            <p:cond delay="0"/>
                                          </p:stCondLst>
                                        </p:cTn>
                                        <p:tgtEl>
                                          <p:spTgt spid="14"/>
                                        </p:tgtEl>
                                        <p:attrNameLst>
                                          <p:attrName>style.visibility</p:attrName>
                                        </p:attrNameLst>
                                      </p:cBhvr>
                                      <p:to>
                                        <p:strVal val="visible"/>
                                      </p:to>
                                    </p:set>
                                    <p:animEffect transition="in" filter="dissolve">
                                      <p:cBhvr>
                                        <p:cTn id="58" dur="500"/>
                                        <p:tgtEl>
                                          <p:spTgt spid="14"/>
                                        </p:tgtEl>
                                      </p:cBhvr>
                                    </p:animEffect>
                                  </p:childTnLst>
                                  <p:subTnLst>
                                    <p:set>
                                      <p:cBhvr override="childStyle">
                                        <p:cTn dur="1" fill="hold" display="0" masterRel="sameClick" afterEffect="1">
                                          <p:stCondLst>
                                            <p:cond evt="end" delay="0">
                                              <p:tn val="56"/>
                                            </p:cond>
                                          </p:stCondLst>
                                        </p:cTn>
                                        <p:tgtEl>
                                          <p:spTgt spid="14"/>
                                        </p:tgtEl>
                                        <p:attrNameLst>
                                          <p:attrName>style.visibility</p:attrName>
                                        </p:attrNameLst>
                                      </p:cBhvr>
                                      <p:to>
                                        <p:strVal val="hidden"/>
                                      </p:to>
                                    </p:set>
                                  </p:subTnLst>
                                </p:cTn>
                              </p:par>
                            </p:childTnLst>
                          </p:cTn>
                        </p:par>
                        <p:par>
                          <p:cTn id="59" fill="hold" nodeType="afterGroup">
                            <p:stCondLst>
                              <p:cond delay="12000"/>
                            </p:stCondLst>
                            <p:childTnLst>
                              <p:par>
                                <p:cTn id="60" presetID="9" presetClass="entr" presetSubtype="0" fill="hold" nodeType="afterEffect">
                                  <p:stCondLst>
                                    <p:cond delay="50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subTnLst>
                                    <p:set>
                                      <p:cBhvr override="childStyle">
                                        <p:cTn dur="1" fill="hold" display="0" masterRel="sameClick" afterEffect="1">
                                          <p:stCondLst>
                                            <p:cond evt="end" delay="0">
                                              <p:tn val="60"/>
                                            </p:cond>
                                          </p:stCondLst>
                                        </p:cTn>
                                        <p:tgtEl>
                                          <p:spTgt spid="15"/>
                                        </p:tgtEl>
                                        <p:attrNameLst>
                                          <p:attrName>style.visibility</p:attrName>
                                        </p:attrNameLst>
                                      </p:cBhvr>
                                      <p:to>
                                        <p:strVal val="hidden"/>
                                      </p:to>
                                    </p:set>
                                  </p:subTnLst>
                                </p:cTn>
                              </p:par>
                            </p:childTnLst>
                          </p:cTn>
                        </p:par>
                        <p:par>
                          <p:cTn id="63" fill="hold" nodeType="afterGroup">
                            <p:stCondLst>
                              <p:cond delay="13000"/>
                            </p:stCondLst>
                            <p:childTnLst>
                              <p:par>
                                <p:cTn id="64" presetID="9" presetClass="entr" presetSubtype="0" fill="hold" nodeType="after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dissolve">
                                      <p:cBhvr>
                                        <p:cTn id="66" dur="500"/>
                                        <p:tgtEl>
                                          <p:spTgt spid="16"/>
                                        </p:tgtEl>
                                      </p:cBhvr>
                                    </p:animEffect>
                                  </p:childTnLst>
                                  <p:subTnLst>
                                    <p:set>
                                      <p:cBhvr override="childStyle">
                                        <p:cTn dur="1" fill="hold" display="0" masterRel="sameClick" afterEffect="1">
                                          <p:stCondLst>
                                            <p:cond evt="end" delay="0">
                                              <p:tn val="64"/>
                                            </p:cond>
                                          </p:stCondLst>
                                        </p:cTn>
                                        <p:tgtEl>
                                          <p:spTgt spid="16"/>
                                        </p:tgtEl>
                                        <p:attrNameLst>
                                          <p:attrName>style.visibility</p:attrName>
                                        </p:attrNameLst>
                                      </p:cBhvr>
                                      <p:to>
                                        <p:strVal val="hidden"/>
                                      </p:to>
                                    </p:set>
                                  </p:subTnLst>
                                </p:cTn>
                              </p:par>
                            </p:childTnLst>
                          </p:cTn>
                        </p:par>
                        <p:par>
                          <p:cTn id="67" fill="hold" nodeType="afterGroup">
                            <p:stCondLst>
                              <p:cond delay="14000"/>
                            </p:stCondLst>
                            <p:childTnLst>
                              <p:par>
                                <p:cTn id="68" presetID="9"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ssolve">
                                      <p:cBhvr>
                                        <p:cTn id="70" dur="500"/>
                                        <p:tgtEl>
                                          <p:spTgt spid="17"/>
                                        </p:tgtEl>
                                      </p:cBhvr>
                                    </p:animEffect>
                                  </p:childTnLst>
                                  <p:subTnLst>
                                    <p:set>
                                      <p:cBhvr override="childStyle">
                                        <p:cTn dur="1" fill="hold" display="0" masterRel="sameClick" afterEffect="1">
                                          <p:stCondLst>
                                            <p:cond evt="end" delay="0">
                                              <p:tn val="68"/>
                                            </p:cond>
                                          </p:stCondLst>
                                        </p:cTn>
                                        <p:tgtEl>
                                          <p:spTgt spid="17"/>
                                        </p:tgtEl>
                                        <p:attrNameLst>
                                          <p:attrName>style.visibility</p:attrName>
                                        </p:attrNameLst>
                                      </p:cBhvr>
                                      <p:to>
                                        <p:strVal val="hidden"/>
                                      </p:to>
                                    </p:set>
                                  </p:subTnLst>
                                </p:cTn>
                              </p:par>
                            </p:childTnLst>
                          </p:cTn>
                        </p:par>
                        <p:par>
                          <p:cTn id="71" fill="hold" nodeType="afterGroup">
                            <p:stCondLst>
                              <p:cond delay="14500"/>
                            </p:stCondLst>
                            <p:childTnLst>
                              <p:par>
                                <p:cTn id="72" presetID="9" presetClass="entr" presetSubtype="0" fill="hold" nodeType="afterEffect">
                                  <p:stCondLst>
                                    <p:cond delay="50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subTnLst>
                                    <p:set>
                                      <p:cBhvr override="childStyle">
                                        <p:cTn dur="1" fill="hold" display="0" masterRel="sameClick" afterEffect="1">
                                          <p:stCondLst>
                                            <p:cond evt="end" delay="0">
                                              <p:tn val="72"/>
                                            </p:cond>
                                          </p:stCondLst>
                                        </p:cTn>
                                        <p:tgtEl>
                                          <p:spTgt spid="18"/>
                                        </p:tgtEl>
                                        <p:attrNameLst>
                                          <p:attrName>style.visibility</p:attrName>
                                        </p:attrNameLst>
                                      </p:cBhvr>
                                      <p:to>
                                        <p:strVal val="hidden"/>
                                      </p:to>
                                    </p:set>
                                  </p:subTnLst>
                                </p:cTn>
                              </p:par>
                            </p:childTnLst>
                          </p:cTn>
                        </p:par>
                        <p:par>
                          <p:cTn id="75" fill="hold" nodeType="afterGroup">
                            <p:stCondLst>
                              <p:cond delay="15500"/>
                            </p:stCondLst>
                            <p:childTnLst>
                              <p:par>
                                <p:cTn id="76" presetID="9" presetClass="entr" presetSubtype="0" fill="hold" nodeType="afterEffect">
                                  <p:stCondLst>
                                    <p:cond delay="500"/>
                                  </p:stCondLst>
                                  <p:childTnLst>
                                    <p:set>
                                      <p:cBhvr>
                                        <p:cTn id="77" dur="1" fill="hold">
                                          <p:stCondLst>
                                            <p:cond delay="0"/>
                                          </p:stCondLst>
                                        </p:cTn>
                                        <p:tgtEl>
                                          <p:spTgt spid="19"/>
                                        </p:tgtEl>
                                        <p:attrNameLst>
                                          <p:attrName>style.visibility</p:attrName>
                                        </p:attrNameLst>
                                      </p:cBhvr>
                                      <p:to>
                                        <p:strVal val="visible"/>
                                      </p:to>
                                    </p:set>
                                    <p:animEffect transition="in" filter="dissolve">
                                      <p:cBhvr>
                                        <p:cTn id="78" dur="500"/>
                                        <p:tgtEl>
                                          <p:spTgt spid="19"/>
                                        </p:tgtEl>
                                      </p:cBhvr>
                                    </p:animEffect>
                                  </p:childTnLst>
                                  <p:subTnLst>
                                    <p:set>
                                      <p:cBhvr override="childStyle">
                                        <p:cTn dur="1" fill="hold" display="0" masterRel="sameClick" afterEffect="1">
                                          <p:stCondLst>
                                            <p:cond evt="end" delay="0">
                                              <p:tn val="76"/>
                                            </p:cond>
                                          </p:stCondLst>
                                        </p:cTn>
                                        <p:tgtEl>
                                          <p:spTgt spid="19"/>
                                        </p:tgtEl>
                                        <p:attrNameLst>
                                          <p:attrName>style.visibility</p:attrName>
                                        </p:attrNameLst>
                                      </p:cBhvr>
                                      <p:to>
                                        <p:strVal val="hidden"/>
                                      </p:to>
                                    </p:set>
                                  </p:subTnLst>
                                </p:cTn>
                              </p:par>
                            </p:childTnLst>
                          </p:cTn>
                        </p:par>
                        <p:par>
                          <p:cTn id="79" fill="hold" nodeType="afterGroup">
                            <p:stCondLst>
                              <p:cond delay="16500"/>
                            </p:stCondLst>
                            <p:childTnLst>
                              <p:par>
                                <p:cTn id="80" presetID="9" presetClass="entr" presetSubtype="0"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subTnLst>
                                    <p:set>
                                      <p:cBhvr override="childStyle">
                                        <p:cTn dur="1" fill="hold" display="0" masterRel="sameClick" afterEffect="1">
                                          <p:stCondLst>
                                            <p:cond evt="end" delay="0">
                                              <p:tn val="80"/>
                                            </p:cond>
                                          </p:stCondLst>
                                        </p:cTn>
                                        <p:tgtEl>
                                          <p:spTgt spid="20"/>
                                        </p:tgtEl>
                                        <p:attrNameLst>
                                          <p:attrName>style.visibility</p:attrName>
                                        </p:attrNameLst>
                                      </p:cBhvr>
                                      <p:to>
                                        <p:strVal val="hidden"/>
                                      </p:to>
                                    </p:set>
                                  </p:subTnLst>
                                </p:cTn>
                              </p:par>
                            </p:childTnLst>
                          </p:cTn>
                        </p:par>
                        <p:par>
                          <p:cTn id="83" fill="hold" nodeType="afterGroup">
                            <p:stCondLst>
                              <p:cond delay="17000"/>
                            </p:stCondLst>
                            <p:childTnLst>
                              <p:par>
                                <p:cTn id="84" presetID="9" presetClass="entr" presetSubtype="0" fill="hold" nodeType="after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subTnLst>
                                    <p:set>
                                      <p:cBhvr override="childStyle">
                                        <p:cTn dur="1" fill="hold" display="0" masterRel="sameClick" afterEffect="1">
                                          <p:stCondLst>
                                            <p:cond evt="end" delay="0">
                                              <p:tn val="84"/>
                                            </p:cond>
                                          </p:stCondLst>
                                        </p:cTn>
                                        <p:tgtEl>
                                          <p:spTgt spid="21"/>
                                        </p:tgtEl>
                                        <p:attrNameLst>
                                          <p:attrName>style.visibility</p:attrName>
                                        </p:attrNameLst>
                                      </p:cBhvr>
                                      <p:to>
                                        <p:strVal val="hidden"/>
                                      </p:to>
                                    </p:set>
                                  </p:subTnLst>
                                </p:cTn>
                              </p:par>
                            </p:childTnLst>
                          </p:cTn>
                        </p:par>
                        <p:par>
                          <p:cTn id="87" fill="hold" nodeType="afterGroup">
                            <p:stCondLst>
                              <p:cond delay="18000"/>
                            </p:stCondLst>
                            <p:childTnLst>
                              <p:par>
                                <p:cTn id="88" presetID="9" presetClass="entr" presetSubtype="0" fill="hold" nodeType="afterEffect">
                                  <p:stCondLst>
                                    <p:cond delay="500"/>
                                  </p:stCondLst>
                                  <p:childTnLst>
                                    <p:set>
                                      <p:cBhvr>
                                        <p:cTn id="89" dur="1" fill="hold">
                                          <p:stCondLst>
                                            <p:cond delay="0"/>
                                          </p:stCondLst>
                                        </p:cTn>
                                        <p:tgtEl>
                                          <p:spTgt spid="22"/>
                                        </p:tgtEl>
                                        <p:attrNameLst>
                                          <p:attrName>style.visibility</p:attrName>
                                        </p:attrNameLst>
                                      </p:cBhvr>
                                      <p:to>
                                        <p:strVal val="visible"/>
                                      </p:to>
                                    </p:set>
                                    <p:animEffect transition="in" filter="dissolve">
                                      <p:cBhvr>
                                        <p:cTn id="90" dur="500"/>
                                        <p:tgtEl>
                                          <p:spTgt spid="22"/>
                                        </p:tgtEl>
                                      </p:cBhvr>
                                    </p:animEffect>
                                  </p:childTnLst>
                                  <p:subTnLst>
                                    <p:set>
                                      <p:cBhvr override="childStyle">
                                        <p:cTn dur="1" fill="hold" display="0" masterRel="sameClick" afterEffect="1">
                                          <p:stCondLst>
                                            <p:cond evt="end" delay="0">
                                              <p:tn val="88"/>
                                            </p:cond>
                                          </p:stCondLst>
                                        </p:cTn>
                                        <p:tgtEl>
                                          <p:spTgt spid="22"/>
                                        </p:tgtEl>
                                        <p:attrNameLst>
                                          <p:attrName>style.visibility</p:attrName>
                                        </p:attrNameLst>
                                      </p:cBhvr>
                                      <p:to>
                                        <p:strVal val="hidden"/>
                                      </p:to>
                                    </p:set>
                                  </p:subTnLst>
                                </p:cTn>
                              </p:par>
                            </p:childTnLst>
                          </p:cTn>
                        </p:par>
                        <p:par>
                          <p:cTn id="91" fill="hold" nodeType="afterGroup">
                            <p:stCondLst>
                              <p:cond delay="19000"/>
                            </p:stCondLst>
                            <p:childTnLst>
                              <p:par>
                                <p:cTn id="92" presetID="9"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ssolve">
                                      <p:cBhvr>
                                        <p:cTn id="94" dur="500"/>
                                        <p:tgtEl>
                                          <p:spTgt spid="23"/>
                                        </p:tgtEl>
                                      </p:cBhvr>
                                    </p:animEffect>
                                  </p:childTnLst>
                                  <p:subTnLst>
                                    <p:set>
                                      <p:cBhvr override="childStyle">
                                        <p:cTn dur="1" fill="hold" display="0" masterRel="sameClick" afterEffect="1">
                                          <p:stCondLst>
                                            <p:cond evt="end" delay="0">
                                              <p:tn val="92"/>
                                            </p:cond>
                                          </p:stCondLst>
                                        </p:cTn>
                                        <p:tgtEl>
                                          <p:spTgt spid="23"/>
                                        </p:tgtEl>
                                        <p:attrNameLst>
                                          <p:attrName>style.visibility</p:attrName>
                                        </p:attrNameLst>
                                      </p:cBhvr>
                                      <p:to>
                                        <p:strVal val="hidden"/>
                                      </p:to>
                                    </p:set>
                                  </p:subTnLst>
                                </p:cTn>
                              </p:par>
                            </p:childTnLst>
                          </p:cTn>
                        </p:par>
                        <p:par>
                          <p:cTn id="95" fill="hold" nodeType="afterGroup">
                            <p:stCondLst>
                              <p:cond delay="19500"/>
                            </p:stCondLst>
                            <p:childTnLst>
                              <p:par>
                                <p:cTn id="96" presetID="9" presetClass="entr" presetSubtype="0" fill="hold" nodeType="afterEffect">
                                  <p:stCondLst>
                                    <p:cond delay="500"/>
                                  </p:stCondLst>
                                  <p:childTnLst>
                                    <p:set>
                                      <p:cBhvr>
                                        <p:cTn id="97" dur="1" fill="hold">
                                          <p:stCondLst>
                                            <p:cond delay="0"/>
                                          </p:stCondLst>
                                        </p:cTn>
                                        <p:tgtEl>
                                          <p:spTgt spid="24"/>
                                        </p:tgtEl>
                                        <p:attrNameLst>
                                          <p:attrName>style.visibility</p:attrName>
                                        </p:attrNameLst>
                                      </p:cBhvr>
                                      <p:to>
                                        <p:strVal val="visible"/>
                                      </p:to>
                                    </p:set>
                                    <p:animEffect transition="in" filter="dissolve">
                                      <p:cBhvr>
                                        <p:cTn id="98" dur="1000"/>
                                        <p:tgtEl>
                                          <p:spTgt spid="24"/>
                                        </p:tgtEl>
                                      </p:cBhvr>
                                    </p:animEffect>
                                  </p:childTnLst>
                                  <p:subTnLst>
                                    <p:set>
                                      <p:cBhvr override="childStyle">
                                        <p:cTn dur="1" fill="hold" display="0" masterRel="sameClick" afterEffect="1">
                                          <p:stCondLst>
                                            <p:cond evt="end" delay="0">
                                              <p:tn val="96"/>
                                            </p:cond>
                                          </p:stCondLst>
                                        </p:cTn>
                                        <p:tgtEl>
                                          <p:spTgt spid="24"/>
                                        </p:tgtEl>
                                        <p:attrNameLst>
                                          <p:attrName>style.visibility</p:attrName>
                                        </p:attrNameLst>
                                      </p:cBhvr>
                                      <p:to>
                                        <p:strVal val="hidden"/>
                                      </p:to>
                                    </p:set>
                                  </p:subTnLst>
                                </p:cTn>
                              </p:par>
                            </p:childTnLst>
                          </p:cTn>
                        </p:par>
                        <p:par>
                          <p:cTn id="99" fill="hold" nodeType="afterGroup">
                            <p:stCondLst>
                              <p:cond delay="21000"/>
                            </p:stCondLst>
                            <p:childTnLst>
                              <p:par>
                                <p:cTn id="100" presetID="9" presetClass="entr" presetSubtype="0" fill="hold" nodeType="afterEffect">
                                  <p:stCondLst>
                                    <p:cond delay="50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subTnLst>
                                    <p:set>
                                      <p:cBhvr override="childStyle">
                                        <p:cTn dur="1" fill="hold" display="0" masterRel="sameClick" afterEffect="1">
                                          <p:stCondLst>
                                            <p:cond evt="end" delay="0">
                                              <p:tn val="100"/>
                                            </p:cond>
                                          </p:stCondLst>
                                        </p:cTn>
                                        <p:tgtEl>
                                          <p:spTgt spid="25"/>
                                        </p:tgtEl>
                                        <p:attrNameLst>
                                          <p:attrName>style.visibility</p:attrName>
                                        </p:attrNameLst>
                                      </p:cBhvr>
                                      <p:to>
                                        <p:strVal val="hidden"/>
                                      </p:to>
                                    </p:set>
                                  </p:subTnLst>
                                </p:cTn>
                              </p:par>
                            </p:childTnLst>
                          </p:cTn>
                        </p:par>
                        <p:par>
                          <p:cTn id="103" fill="hold" nodeType="afterGroup">
                            <p:stCondLst>
                              <p:cond delay="22000"/>
                            </p:stCondLst>
                            <p:childTnLst>
                              <p:par>
                                <p:cTn id="104" presetID="9" presetClass="entr" presetSubtype="0" fill="hold" nodeType="afterEffect">
                                  <p:stCondLst>
                                    <p:cond delay="500"/>
                                  </p:stCondLst>
                                  <p:childTnLst>
                                    <p:set>
                                      <p:cBhvr>
                                        <p:cTn id="105" dur="1" fill="hold">
                                          <p:stCondLst>
                                            <p:cond delay="0"/>
                                          </p:stCondLst>
                                        </p:cTn>
                                        <p:tgtEl>
                                          <p:spTgt spid="26"/>
                                        </p:tgtEl>
                                        <p:attrNameLst>
                                          <p:attrName>style.visibility</p:attrName>
                                        </p:attrNameLst>
                                      </p:cBhvr>
                                      <p:to>
                                        <p:strVal val="visible"/>
                                      </p:to>
                                    </p:set>
                                    <p:animEffect transition="in" filter="dissolve">
                                      <p:cBhvr>
                                        <p:cTn id="106" dur="500"/>
                                        <p:tgtEl>
                                          <p:spTgt spid="26"/>
                                        </p:tgtEl>
                                      </p:cBhvr>
                                    </p:animEffect>
                                  </p:childTnLst>
                                  <p:subTnLst>
                                    <p:set>
                                      <p:cBhvr override="childStyle">
                                        <p:cTn dur="1" fill="hold" display="0" masterRel="sameClick" afterEffect="1">
                                          <p:stCondLst>
                                            <p:cond evt="end" delay="0">
                                              <p:tn val="104"/>
                                            </p:cond>
                                          </p:stCondLst>
                                        </p:cTn>
                                        <p:tgtEl>
                                          <p:spTgt spid="26"/>
                                        </p:tgtEl>
                                        <p:attrNameLst>
                                          <p:attrName>style.visibility</p:attrName>
                                        </p:attrNameLst>
                                      </p:cBhvr>
                                      <p:to>
                                        <p:strVal val="hidden"/>
                                      </p:to>
                                    </p:set>
                                  </p:subTnLst>
                                </p:cTn>
                              </p:par>
                            </p:childTnLst>
                          </p:cTn>
                        </p:par>
                        <p:par>
                          <p:cTn id="107" fill="hold" nodeType="afterGroup">
                            <p:stCondLst>
                              <p:cond delay="23000"/>
                            </p:stCondLst>
                            <p:childTnLst>
                              <p:par>
                                <p:cTn id="108" presetID="9" presetClass="entr" presetSubtype="0" fill="hold"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dissolve">
                                      <p:cBhvr>
                                        <p:cTn id="110" dur="500"/>
                                        <p:tgtEl>
                                          <p:spTgt spid="27"/>
                                        </p:tgtEl>
                                      </p:cBhvr>
                                    </p:animEffect>
                                  </p:childTnLst>
                                  <p:subTnLst>
                                    <p:set>
                                      <p:cBhvr override="childStyle">
                                        <p:cTn dur="1" fill="hold" display="0" masterRel="sameClick" afterEffect="1">
                                          <p:stCondLst>
                                            <p:cond evt="end" delay="0">
                                              <p:tn val="108"/>
                                            </p:cond>
                                          </p:stCondLst>
                                        </p:cTn>
                                        <p:tgtEl>
                                          <p:spTgt spid="27"/>
                                        </p:tgtEl>
                                        <p:attrNameLst>
                                          <p:attrName>style.visibility</p:attrName>
                                        </p:attrNameLst>
                                      </p:cBhvr>
                                      <p:to>
                                        <p:strVal val="hidden"/>
                                      </p:to>
                                    </p:set>
                                  </p:subTnLst>
                                </p:cTn>
                              </p:par>
                            </p:childTnLst>
                          </p:cTn>
                        </p:par>
                        <p:par>
                          <p:cTn id="111" fill="hold" nodeType="afterGroup">
                            <p:stCondLst>
                              <p:cond delay="23500"/>
                            </p:stCondLst>
                            <p:childTnLst>
                              <p:par>
                                <p:cTn id="112" presetID="9" presetClass="entr" presetSubtype="0" fill="hold" nodeType="afterEffect">
                                  <p:stCondLst>
                                    <p:cond delay="500"/>
                                  </p:stCondLst>
                                  <p:childTnLst>
                                    <p:set>
                                      <p:cBhvr>
                                        <p:cTn id="113" dur="1" fill="hold">
                                          <p:stCondLst>
                                            <p:cond delay="0"/>
                                          </p:stCondLst>
                                        </p:cTn>
                                        <p:tgtEl>
                                          <p:spTgt spid="28"/>
                                        </p:tgtEl>
                                        <p:attrNameLst>
                                          <p:attrName>style.visibility</p:attrName>
                                        </p:attrNameLst>
                                      </p:cBhvr>
                                      <p:to>
                                        <p:strVal val="visible"/>
                                      </p:to>
                                    </p:set>
                                    <p:animEffect transition="in" filter="dissolve">
                                      <p:cBhvr>
                                        <p:cTn id="114" dur="500"/>
                                        <p:tgtEl>
                                          <p:spTgt spid="28"/>
                                        </p:tgtEl>
                                      </p:cBhvr>
                                    </p:animEffect>
                                  </p:childTnLst>
                                  <p:subTnLst>
                                    <p:set>
                                      <p:cBhvr override="childStyle">
                                        <p:cTn dur="1" fill="hold" display="0" masterRel="sameClick" afterEffect="1">
                                          <p:stCondLst>
                                            <p:cond evt="end" delay="0">
                                              <p:tn val="112"/>
                                            </p:cond>
                                          </p:stCondLst>
                                        </p:cTn>
                                        <p:tgtEl>
                                          <p:spTgt spid="28"/>
                                        </p:tgtEl>
                                        <p:attrNameLst>
                                          <p:attrName>style.visibility</p:attrName>
                                        </p:attrNameLst>
                                      </p:cBhvr>
                                      <p:to>
                                        <p:strVal val="hidden"/>
                                      </p:to>
                                    </p:set>
                                  </p:subTnLst>
                                </p:cTn>
                              </p:par>
                            </p:childTnLst>
                          </p:cTn>
                        </p:par>
                        <p:par>
                          <p:cTn id="115" fill="hold" nodeType="afterGroup">
                            <p:stCondLst>
                              <p:cond delay="24500"/>
                            </p:stCondLst>
                            <p:childTnLst>
                              <p:par>
                                <p:cTn id="116" presetID="9" presetClass="entr" presetSubtype="0" fill="hold" nodeType="afterEffect">
                                  <p:stCondLst>
                                    <p:cond delay="500"/>
                                  </p:stCondLst>
                                  <p:childTnLst>
                                    <p:set>
                                      <p:cBhvr>
                                        <p:cTn id="117" dur="1" fill="hold">
                                          <p:stCondLst>
                                            <p:cond delay="0"/>
                                          </p:stCondLst>
                                        </p:cTn>
                                        <p:tgtEl>
                                          <p:spTgt spid="29"/>
                                        </p:tgtEl>
                                        <p:attrNameLst>
                                          <p:attrName>style.visibility</p:attrName>
                                        </p:attrNameLst>
                                      </p:cBhvr>
                                      <p:to>
                                        <p:strVal val="visible"/>
                                      </p:to>
                                    </p:set>
                                    <p:animEffect transition="in" filter="dissolve">
                                      <p:cBhvr>
                                        <p:cTn id="118" dur="500"/>
                                        <p:tgtEl>
                                          <p:spTgt spid="29"/>
                                        </p:tgtEl>
                                      </p:cBhvr>
                                    </p:animEffect>
                                  </p:childTnLst>
                                  <p:subTnLst>
                                    <p:set>
                                      <p:cBhvr override="childStyle">
                                        <p:cTn dur="1" fill="hold" display="0" masterRel="sameClick" afterEffect="1">
                                          <p:stCondLst>
                                            <p:cond evt="end" delay="0">
                                              <p:tn val="116"/>
                                            </p:cond>
                                          </p:stCondLst>
                                        </p:cTn>
                                        <p:tgtEl>
                                          <p:spTgt spid="29"/>
                                        </p:tgtEl>
                                        <p:attrNameLst>
                                          <p:attrName>style.visibility</p:attrName>
                                        </p:attrNameLst>
                                      </p:cBhvr>
                                      <p:to>
                                        <p:strVal val="hidden"/>
                                      </p:to>
                                    </p:set>
                                  </p:subTnLst>
                                </p:cTn>
                              </p:par>
                            </p:childTnLst>
                          </p:cTn>
                        </p:par>
                        <p:par>
                          <p:cTn id="119" fill="hold" nodeType="afterGroup">
                            <p:stCondLst>
                              <p:cond delay="25500"/>
                            </p:stCondLst>
                            <p:childTnLst>
                              <p:par>
                                <p:cTn id="120" presetID="9" presetClass="entr" presetSubtype="0" fill="hold" nodeType="afterEffect">
                                  <p:stCondLst>
                                    <p:cond delay="500"/>
                                  </p:stCondLst>
                                  <p:childTnLst>
                                    <p:set>
                                      <p:cBhvr>
                                        <p:cTn id="121" dur="1" fill="hold">
                                          <p:stCondLst>
                                            <p:cond delay="0"/>
                                          </p:stCondLst>
                                        </p:cTn>
                                        <p:tgtEl>
                                          <p:spTgt spid="30"/>
                                        </p:tgtEl>
                                        <p:attrNameLst>
                                          <p:attrName>style.visibility</p:attrName>
                                        </p:attrNameLst>
                                      </p:cBhvr>
                                      <p:to>
                                        <p:strVal val="visible"/>
                                      </p:to>
                                    </p:set>
                                    <p:animEffect transition="in" filter="dissolve">
                                      <p:cBhvr>
                                        <p:cTn id="122" dur="500"/>
                                        <p:tgtEl>
                                          <p:spTgt spid="30"/>
                                        </p:tgtEl>
                                      </p:cBhvr>
                                    </p:animEffect>
                                  </p:childTnLst>
                                  <p:subTnLst>
                                    <p:set>
                                      <p:cBhvr override="childStyle">
                                        <p:cTn dur="1" fill="hold" display="0" masterRel="sameClick" afterEffect="1">
                                          <p:stCondLst>
                                            <p:cond evt="end" delay="0">
                                              <p:tn val="120"/>
                                            </p:cond>
                                          </p:stCondLst>
                                        </p:cTn>
                                        <p:tgtEl>
                                          <p:spTgt spid="30"/>
                                        </p:tgtEl>
                                        <p:attrNameLst>
                                          <p:attrName>style.visibility</p:attrName>
                                        </p:attrNameLst>
                                      </p:cBhvr>
                                      <p:to>
                                        <p:strVal val="hidden"/>
                                      </p:to>
                                    </p:set>
                                  </p:subTnLst>
                                </p:cTn>
                              </p:par>
                            </p:childTnLst>
                          </p:cTn>
                        </p:par>
                        <p:par>
                          <p:cTn id="123" fill="hold" nodeType="afterGroup">
                            <p:stCondLst>
                              <p:cond delay="26500"/>
                            </p:stCondLst>
                            <p:childTnLst>
                              <p:par>
                                <p:cTn id="124" presetID="9" presetClass="entr" presetSubtype="0" fill="hold" nodeType="afterEffect">
                                  <p:stCondLst>
                                    <p:cond delay="500"/>
                                  </p:stCondLst>
                                  <p:childTnLst>
                                    <p:set>
                                      <p:cBhvr>
                                        <p:cTn id="125" dur="1" fill="hold">
                                          <p:stCondLst>
                                            <p:cond delay="0"/>
                                          </p:stCondLst>
                                        </p:cTn>
                                        <p:tgtEl>
                                          <p:spTgt spid="31"/>
                                        </p:tgtEl>
                                        <p:attrNameLst>
                                          <p:attrName>style.visibility</p:attrName>
                                        </p:attrNameLst>
                                      </p:cBhvr>
                                      <p:to>
                                        <p:strVal val="visible"/>
                                      </p:to>
                                    </p:set>
                                    <p:animEffect transition="in" filter="dissolve">
                                      <p:cBhvr>
                                        <p:cTn id="126" dur="500"/>
                                        <p:tgtEl>
                                          <p:spTgt spid="31"/>
                                        </p:tgtEl>
                                      </p:cBhvr>
                                    </p:animEffect>
                                  </p:childTnLst>
                                  <p:subTnLst>
                                    <p:set>
                                      <p:cBhvr override="childStyle">
                                        <p:cTn dur="1" fill="hold" display="0" masterRel="sameClick" afterEffect="1">
                                          <p:stCondLst>
                                            <p:cond evt="end" delay="0">
                                              <p:tn val="124"/>
                                            </p:cond>
                                          </p:stCondLst>
                                        </p:cTn>
                                        <p:tgtEl>
                                          <p:spTgt spid="31"/>
                                        </p:tgtEl>
                                        <p:attrNameLst>
                                          <p:attrName>style.visibility</p:attrName>
                                        </p:attrNameLst>
                                      </p:cBhvr>
                                      <p:to>
                                        <p:strVal val="hidden"/>
                                      </p:to>
                                    </p:set>
                                  </p:subTnLst>
                                </p:cTn>
                              </p:par>
                            </p:childTnLst>
                          </p:cTn>
                        </p:par>
                        <p:par>
                          <p:cTn id="127" fill="hold" nodeType="afterGroup">
                            <p:stCondLst>
                              <p:cond delay="27500"/>
                            </p:stCondLst>
                            <p:childTnLst>
                              <p:par>
                                <p:cTn id="128" presetID="9" presetClass="entr" presetSubtype="0" fill="hold" nodeType="afterEffect">
                                  <p:stCondLst>
                                    <p:cond delay="500"/>
                                  </p:stCondLst>
                                  <p:childTnLst>
                                    <p:set>
                                      <p:cBhvr>
                                        <p:cTn id="129" dur="1" fill="hold">
                                          <p:stCondLst>
                                            <p:cond delay="0"/>
                                          </p:stCondLst>
                                        </p:cTn>
                                        <p:tgtEl>
                                          <p:spTgt spid="32"/>
                                        </p:tgtEl>
                                        <p:attrNameLst>
                                          <p:attrName>style.visibility</p:attrName>
                                        </p:attrNameLst>
                                      </p:cBhvr>
                                      <p:to>
                                        <p:strVal val="visible"/>
                                      </p:to>
                                    </p:set>
                                    <p:animEffect transition="in" filter="dissolve">
                                      <p:cBhvr>
                                        <p:cTn id="130" dur="500"/>
                                        <p:tgtEl>
                                          <p:spTgt spid="32"/>
                                        </p:tgtEl>
                                      </p:cBhvr>
                                    </p:animEffect>
                                  </p:childTnLst>
                                  <p:subTnLst>
                                    <p:set>
                                      <p:cBhvr override="childStyle">
                                        <p:cTn dur="1" fill="hold" display="0" masterRel="sameClick" afterEffect="1">
                                          <p:stCondLst>
                                            <p:cond evt="end" delay="0">
                                              <p:tn val="128"/>
                                            </p:cond>
                                          </p:stCondLst>
                                        </p:cTn>
                                        <p:tgtEl>
                                          <p:spTgt spid="32"/>
                                        </p:tgtEl>
                                        <p:attrNameLst>
                                          <p:attrName>style.visibility</p:attrName>
                                        </p:attrNameLst>
                                      </p:cBhvr>
                                      <p:to>
                                        <p:strVal val="hidden"/>
                                      </p:to>
                                    </p:set>
                                  </p:subTnLst>
                                </p:cTn>
                              </p:par>
                            </p:childTnLst>
                          </p:cTn>
                        </p:par>
                      </p:childTnLst>
                    </p:cTn>
                  </p:par>
                  <p:par>
                    <p:cTn id="131" fill="hold" nodeType="clickPar">
                      <p:stCondLst>
                        <p:cond delay="indefinite"/>
                      </p:stCondLst>
                      <p:childTnLst>
                        <p:par>
                          <p:cTn id="132" fill="hold" nodeType="withGroup">
                            <p:stCondLst>
                              <p:cond delay="0"/>
                            </p:stCondLst>
                            <p:childTnLst>
                              <p:par>
                                <p:cTn id="133" presetID="13" presetClass="entr" presetSubtype="16" fill="hold" nodeType="clickEffect">
                                  <p:stCondLst>
                                    <p:cond delay="0"/>
                                  </p:stCondLst>
                                  <p:childTnLst>
                                    <p:set>
                                      <p:cBhvr>
                                        <p:cTn id="134" dur="1" fill="hold">
                                          <p:stCondLst>
                                            <p:cond delay="0"/>
                                          </p:stCondLst>
                                        </p:cTn>
                                        <p:tgtEl>
                                          <p:spTgt spid="35846"/>
                                        </p:tgtEl>
                                        <p:attrNameLst>
                                          <p:attrName>style.visibility</p:attrName>
                                        </p:attrNameLst>
                                      </p:cBhvr>
                                      <p:to>
                                        <p:strVal val="visible"/>
                                      </p:to>
                                    </p:set>
                                    <p:animEffect transition="in" filter="plus(in)">
                                      <p:cBhvr>
                                        <p:cTn id="135" dur="2000"/>
                                        <p:tgtEl>
                                          <p:spTgt spid="35846"/>
                                        </p:tgtEl>
                                      </p:cBhvr>
                                    </p:animEffect>
                                  </p:childTnLst>
                                </p:cTn>
                              </p:par>
                            </p:childTnLst>
                          </p:cTn>
                        </p:par>
                        <p:par>
                          <p:cTn id="136" fill="hold" nodeType="afterGroup">
                            <p:stCondLst>
                              <p:cond delay="2000"/>
                            </p:stCondLst>
                            <p:childTnLst>
                              <p:par>
                                <p:cTn id="137" presetID="1" presetClass="entr" presetSubtype="0"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626" name="Object 3"/>
          <p:cNvGraphicFramePr>
            <a:graphicFrameLocks noChangeAspect="1"/>
          </p:cNvGraphicFramePr>
          <p:nvPr/>
        </p:nvGraphicFramePr>
        <p:xfrm>
          <a:off x="1343025" y="1032273"/>
          <a:ext cx="6510338" cy="3530203"/>
        </p:xfrm>
        <a:graphic>
          <a:graphicData uri="http://schemas.openxmlformats.org/presentationml/2006/ole">
            <mc:AlternateContent xmlns:mc="http://schemas.openxmlformats.org/markup-compatibility/2006">
              <mc:Choice xmlns:v="urn:schemas-microsoft-com:vml" Requires="v">
                <p:oleObj spid="_x0000_s1032" name="Visio" r:id="rId4" imgW="9374029" imgH="2134981" progId="Visio.Drawing.11">
                  <p:embed/>
                </p:oleObj>
              </mc:Choice>
              <mc:Fallback>
                <p:oleObj name="Visio" r:id="rId4" imgW="9374029" imgH="2134981" progId="Visio.Drawing.11">
                  <p:embed/>
                  <p:pic>
                    <p:nvPicPr>
                      <p:cNvPr id="266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032273"/>
                        <a:ext cx="6510338" cy="35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Title 1"/>
          <p:cNvSpPr txBox="1">
            <a:spLocks/>
          </p:cNvSpPr>
          <p:nvPr/>
        </p:nvSpPr>
        <p:spPr bwMode="auto">
          <a:xfrm>
            <a:off x="1818085" y="209551"/>
            <a:ext cx="5328047"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br>
              <a:rPr lang="en-US" altLang="en-US" sz="3000" dirty="0">
                <a:solidFill>
                  <a:schemeClr val="tx2"/>
                </a:solidFill>
              </a:rPr>
            </a:br>
            <a:r>
              <a:rPr lang="en-US" altLang="en-US" sz="1800" b="1" dirty="0">
                <a:solidFill>
                  <a:schemeClr val="bg1">
                    <a:lumMod val="50000"/>
                  </a:schemeClr>
                </a:solidFill>
              </a:rPr>
              <a:t>CLI-UI - Job Scheduling</a:t>
            </a:r>
            <a:r>
              <a:rPr lang="en-US" altLang="en-US" sz="2400" b="1" dirty="0">
                <a:solidFill>
                  <a:schemeClr val="bg1">
                    <a:lumMod val="50000"/>
                  </a:schemeClr>
                </a:solidFill>
              </a:rPr>
              <a:t> </a:t>
            </a:r>
          </a:p>
          <a:p>
            <a:pPr algn="ctr" eaLnBrk="1" hangingPunct="1">
              <a:defRPr/>
            </a:pPr>
            <a:r>
              <a:rPr lang="en-US" altLang="en-US" sz="1500" dirty="0">
                <a:solidFill>
                  <a:schemeClr val="bg1">
                    <a:lumMod val="50000"/>
                  </a:schemeClr>
                </a:solidFill>
              </a:rPr>
              <a:t>Via Avamar </a:t>
            </a:r>
            <a:r>
              <a:rPr lang="en-US" altLang="en-US" sz="1500" b="1" dirty="0">
                <a:solidFill>
                  <a:schemeClr val="bg1">
                    <a:lumMod val="50000"/>
                  </a:schemeClr>
                </a:solidFill>
              </a:rPr>
              <a:t>CRON</a:t>
            </a:r>
            <a:r>
              <a:rPr lang="en-US" altLang="en-US" sz="1500" dirty="0">
                <a:solidFill>
                  <a:schemeClr val="bg1">
                    <a:lumMod val="50000"/>
                  </a:schemeClr>
                </a:solidFill>
              </a:rPr>
              <a:t> or </a:t>
            </a:r>
            <a:r>
              <a:rPr lang="en-US" altLang="en-US" sz="1500" b="1" dirty="0">
                <a:solidFill>
                  <a:schemeClr val="bg1">
                    <a:lumMod val="50000"/>
                  </a:schemeClr>
                </a:solidFill>
              </a:rPr>
              <a:t>Interactively</a:t>
            </a:r>
          </a:p>
        </p:txBody>
      </p:sp>
      <p:pic>
        <p:nvPicPr>
          <p:cNvPr id="17412" name="Picture 5"/>
          <p:cNvPicPr>
            <a:picLocks noChangeAspect="1" noChangeArrowheads="1"/>
          </p:cNvPicPr>
          <p:nvPr/>
        </p:nvPicPr>
        <p:blipFill>
          <a:blip r:embed="rId6"/>
          <a:srcRect/>
          <a:stretch>
            <a:fillRect/>
          </a:stretch>
        </p:blipFill>
        <p:spPr bwMode="auto">
          <a:xfrm>
            <a:off x="1519238" y="1189435"/>
            <a:ext cx="6163866" cy="2588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6" name="Rounded Rectangle 25"/>
          <p:cNvSpPr/>
          <p:nvPr/>
        </p:nvSpPr>
        <p:spPr>
          <a:xfrm>
            <a:off x="1531144" y="2413398"/>
            <a:ext cx="812006" cy="14406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32" name="Rounded Rectangle 31"/>
          <p:cNvSpPr/>
          <p:nvPr/>
        </p:nvSpPr>
        <p:spPr>
          <a:xfrm>
            <a:off x="1531144" y="3050382"/>
            <a:ext cx="2137172" cy="46077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26631" name="TextBox 1"/>
          <p:cNvSpPr txBox="1">
            <a:spLocks noChangeArrowheads="1"/>
          </p:cNvSpPr>
          <p:nvPr/>
        </p:nvSpPr>
        <p:spPr bwMode="auto">
          <a:xfrm>
            <a:off x="1369219" y="797719"/>
            <a:ext cx="26967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r>
              <a:rPr lang="en-US" altLang="en-US" sz="1050"/>
              <a:t>From Job Policy Manager – Policy View</a:t>
            </a:r>
          </a:p>
        </p:txBody>
      </p:sp>
      <p:grpSp>
        <p:nvGrpSpPr>
          <p:cNvPr id="5" name="Group 4"/>
          <p:cNvGrpSpPr>
            <a:grpSpLocks/>
          </p:cNvGrpSpPr>
          <p:nvPr/>
        </p:nvGrpSpPr>
        <p:grpSpPr bwMode="auto">
          <a:xfrm>
            <a:off x="1885950" y="1028701"/>
            <a:ext cx="5513785" cy="3355181"/>
            <a:chOff x="653304" y="1039135"/>
            <a:chExt cx="7573205" cy="5020209"/>
          </a:xfrm>
        </p:grpSpPr>
        <p:sp>
          <p:nvSpPr>
            <p:cNvPr id="25" name="Rounded Rectangle 24"/>
            <p:cNvSpPr/>
            <p:nvPr/>
          </p:nvSpPr>
          <p:spPr>
            <a:xfrm>
              <a:off x="1091572" y="2913251"/>
              <a:ext cx="1228132" cy="22981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27" name="Rounded Rectangle 26"/>
            <p:cNvSpPr/>
            <p:nvPr/>
          </p:nvSpPr>
          <p:spPr>
            <a:xfrm>
              <a:off x="1976285" y="3836058"/>
              <a:ext cx="652495" cy="15320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45" name="Rounded Rectangle 44"/>
            <p:cNvSpPr/>
            <p:nvPr/>
          </p:nvSpPr>
          <p:spPr>
            <a:xfrm>
              <a:off x="1822564" y="4872879"/>
              <a:ext cx="652495" cy="15320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cxnSp>
          <p:nvCxnSpPr>
            <p:cNvPr id="44" name="Straight Arrow Connector 43"/>
            <p:cNvCxnSpPr/>
            <p:nvPr/>
          </p:nvCxnSpPr>
          <p:spPr>
            <a:xfrm flipH="1" flipV="1">
              <a:off x="5605078" y="2377027"/>
              <a:ext cx="595259" cy="24958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42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04" y="1039135"/>
              <a:ext cx="7573205" cy="5020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8" name="TextBox 2"/>
            <p:cNvSpPr txBox="1">
              <a:spLocks noChangeArrowheads="1"/>
            </p:cNvSpPr>
            <p:nvPr/>
          </p:nvSpPr>
          <p:spPr bwMode="auto">
            <a:xfrm>
              <a:off x="2131569" y="4620639"/>
              <a:ext cx="2880375" cy="41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r>
                <a:rPr lang="en-US" altLang="en-US" sz="1200">
                  <a:solidFill>
                    <a:schemeClr val="bg1"/>
                  </a:solidFill>
                </a:rPr>
                <a:t>Interactive job  initiation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18085" y="209551"/>
            <a:ext cx="5328047"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defRPr/>
            </a:pPr>
            <a:br>
              <a:rPr lang="en-US" altLang="en-US" sz="3000" dirty="0">
                <a:solidFill>
                  <a:schemeClr val="tx2"/>
                </a:solidFill>
              </a:rPr>
            </a:br>
            <a:r>
              <a:rPr lang="en-US" altLang="en-US" sz="1800" b="1" dirty="0">
                <a:solidFill>
                  <a:schemeClr val="bg1">
                    <a:lumMod val="50000"/>
                  </a:schemeClr>
                </a:solidFill>
              </a:rPr>
              <a:t>Web-UI - Job Scheduling</a:t>
            </a:r>
            <a:r>
              <a:rPr lang="en-US" altLang="en-US" sz="2400" b="1" dirty="0">
                <a:solidFill>
                  <a:schemeClr val="bg1">
                    <a:lumMod val="50000"/>
                  </a:schemeClr>
                </a:solidFill>
              </a:rPr>
              <a:t> </a:t>
            </a:r>
          </a:p>
          <a:p>
            <a:pPr algn="ctr" eaLnBrk="1" hangingPunct="1">
              <a:defRPr/>
            </a:pPr>
            <a:r>
              <a:rPr lang="en-US" altLang="en-US" sz="1500" dirty="0">
                <a:solidFill>
                  <a:schemeClr val="bg1">
                    <a:lumMod val="50000"/>
                  </a:schemeClr>
                </a:solidFill>
              </a:rPr>
              <a:t>Via ADMe Web-UI or Interactively</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803" y="756047"/>
            <a:ext cx="6219825" cy="265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821" y="1246778"/>
            <a:ext cx="4757333" cy="26853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0">
              <a:rot lat="540000" lon="0" rev="0"/>
            </a:camera>
            <a:lightRig rig="soft" dir="t"/>
          </a:scene3d>
          <a:sp3d contourW="12700" prstMaterial="matte">
            <a:bevelT w="63500" h="50800"/>
            <a:contourClr>
              <a:srgbClr val="C0C0C0"/>
            </a:contourClr>
          </a:sp3d>
        </p:spPr>
      </p:pic>
      <p:pic>
        <p:nvPicPr>
          <p:cNvPr id="727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485" y="1621227"/>
            <a:ext cx="4800600" cy="3254824"/>
          </a:xfrm>
          <a:prstGeom prst="rect">
            <a:avLst/>
          </a:prstGeom>
          <a:ln>
            <a:noFill/>
          </a:ln>
          <a:effectLst>
            <a:reflection blurRad="12700" stA="30000" endPos="30000" dist="5000" dir="5400000" sy="-100000" algn="bl" rotWithShape="0"/>
          </a:effectLst>
          <a:scene3d>
            <a:camera prst="perspectiveContrastingLeftFacing" fov="0">
              <a:rot lat="300000" lon="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fade">
                                      <p:cBhvr>
                                        <p:cTn id="11" dur="500"/>
                                        <p:tgtEl>
                                          <p:spTgt spid="727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2710"/>
                                        </p:tgtEl>
                                        <p:attrNameLst>
                                          <p:attrName>style.visibility</p:attrName>
                                        </p:attrNameLst>
                                      </p:cBhvr>
                                      <p:to>
                                        <p:strVal val="visible"/>
                                      </p:to>
                                    </p:set>
                                    <p:animEffect transition="in" filter="fade">
                                      <p:cBhvr>
                                        <p:cTn id="16"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8"/>
          <p:cNvSpPr txBox="1">
            <a:spLocks noChangeArrowheads="1"/>
          </p:cNvSpPr>
          <p:nvPr/>
        </p:nvSpPr>
        <p:spPr bwMode="auto">
          <a:xfrm>
            <a:off x="1663304" y="267892"/>
            <a:ext cx="5847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spcBef>
                <a:spcPct val="50000"/>
              </a:spcBef>
              <a:buClr>
                <a:srgbClr val="007DC3"/>
              </a:buClr>
              <a:buFont typeface="Arial" charset="0"/>
              <a:buNone/>
              <a:defRPr/>
            </a:pPr>
            <a:r>
              <a:rPr lang="en-US" altLang="en-US" sz="1800" b="1" dirty="0">
                <a:solidFill>
                  <a:schemeClr val="tx1">
                    <a:lumMod val="65000"/>
                    <a:lumOff val="35000"/>
                  </a:schemeClr>
                </a:solidFill>
              </a:rPr>
              <a:t>Job Scheduling  Via Networker NMC-UI </a:t>
            </a:r>
          </a:p>
        </p:txBody>
      </p:sp>
      <p:graphicFrame>
        <p:nvGraphicFramePr>
          <p:cNvPr id="18446" name="Object 13"/>
          <p:cNvGraphicFramePr>
            <a:graphicFrameLocks noChangeAspect="1"/>
          </p:cNvGraphicFramePr>
          <p:nvPr/>
        </p:nvGraphicFramePr>
        <p:xfrm>
          <a:off x="1332310" y="3176588"/>
          <a:ext cx="6510338" cy="1497806"/>
        </p:xfrm>
        <a:graphic>
          <a:graphicData uri="http://schemas.openxmlformats.org/presentationml/2006/ole">
            <mc:AlternateContent xmlns:mc="http://schemas.openxmlformats.org/markup-compatibility/2006">
              <mc:Choice xmlns:v="urn:schemas-microsoft-com:vml" Requires="v">
                <p:oleObj spid="_x0000_s2062" name="Visio" r:id="rId4" imgW="9374029" imgH="2134981" progId="Visio.Drawing.11">
                  <p:embed/>
                </p:oleObj>
              </mc:Choice>
              <mc:Fallback>
                <p:oleObj name="Visio" r:id="rId4" imgW="9374029" imgH="2134981" progId="Visio.Drawing.11">
                  <p:embed/>
                  <p:pic>
                    <p:nvPicPr>
                      <p:cNvPr id="18446"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310" y="3176588"/>
                        <a:ext cx="6510338" cy="14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4" name="Object 11"/>
          <p:cNvGraphicFramePr>
            <a:graphicFrameLocks noChangeAspect="1"/>
          </p:cNvGraphicFramePr>
          <p:nvPr/>
        </p:nvGraphicFramePr>
        <p:xfrm>
          <a:off x="1231106" y="636985"/>
          <a:ext cx="3111104" cy="2420540"/>
        </p:xfrm>
        <a:graphic>
          <a:graphicData uri="http://schemas.openxmlformats.org/presentationml/2006/ole">
            <mc:AlternateContent xmlns:mc="http://schemas.openxmlformats.org/markup-compatibility/2006">
              <mc:Choice xmlns:v="urn:schemas-microsoft-com:vml" Requires="v">
                <p:oleObj spid="_x0000_s2063" name="Visio" r:id="rId6" imgW="9375315" imgH="2136267" progId="Visio.Drawing.11">
                  <p:embed/>
                </p:oleObj>
              </mc:Choice>
              <mc:Fallback>
                <p:oleObj name="Visio" r:id="rId6" imgW="9375315" imgH="2136267" progId="Visio.Drawing.11">
                  <p:embed/>
                  <p:pic>
                    <p:nvPicPr>
                      <p:cNvPr id="18444"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1106" y="636985"/>
                        <a:ext cx="3111104" cy="24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5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832" y="769144"/>
            <a:ext cx="2894410" cy="18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29"/>
          <p:cNvGrpSpPr>
            <a:grpSpLocks/>
          </p:cNvGrpSpPr>
          <p:nvPr/>
        </p:nvGrpSpPr>
        <p:grpSpPr bwMode="auto">
          <a:xfrm>
            <a:off x="4600577" y="785813"/>
            <a:ext cx="1553766" cy="748904"/>
            <a:chOff x="2904" y="660"/>
            <a:chExt cx="1305" cy="629"/>
          </a:xfrm>
        </p:grpSpPr>
        <p:sp>
          <p:nvSpPr>
            <p:cNvPr id="28684" name="AutoShape 18"/>
            <p:cNvSpPr>
              <a:spLocks noChangeArrowheads="1"/>
            </p:cNvSpPr>
            <p:nvPr/>
          </p:nvSpPr>
          <p:spPr bwMode="auto">
            <a:xfrm>
              <a:off x="2904" y="660"/>
              <a:ext cx="1282" cy="629"/>
            </a:xfrm>
            <a:prstGeom prst="wedgeRoundRectCallout">
              <a:avLst>
                <a:gd name="adj1" fmla="val -187759"/>
                <a:gd name="adj2" fmla="val 94116"/>
                <a:gd name="adj3" fmla="val 16667"/>
              </a:avLst>
            </a:prstGeom>
            <a:solidFill>
              <a:schemeClr val="accent5">
                <a:lumMod val="20000"/>
                <a:lumOff val="80000"/>
              </a:schemeClr>
            </a:solidFill>
            <a:ln w="9525" algn="ctr">
              <a:solidFill>
                <a:schemeClr val="tx1"/>
              </a:solidFill>
              <a:miter lim="800000"/>
              <a:headEnd/>
              <a:tailEnd/>
            </a:ln>
          </p:spPr>
          <p:txBody>
            <a:bodyPr lIns="0" tIns="0" rIns="0" bIns="0"/>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spcBef>
                  <a:spcPct val="20000"/>
                </a:spcBef>
                <a:buClr>
                  <a:srgbClr val="007DC3"/>
                </a:buClr>
                <a:buFont typeface="Arial" charset="0"/>
                <a:buNone/>
              </a:pPr>
              <a:endParaRPr lang="en-US" altLang="en-US" sz="1200">
                <a:solidFill>
                  <a:srgbClr val="000000"/>
                </a:solidFill>
              </a:endParaRPr>
            </a:p>
          </p:txBody>
        </p:sp>
        <p:sp>
          <p:nvSpPr>
            <p:cNvPr id="28685" name="Rectangle 19"/>
            <p:cNvSpPr>
              <a:spLocks noChangeArrowheads="1"/>
            </p:cNvSpPr>
            <p:nvPr/>
          </p:nvSpPr>
          <p:spPr bwMode="auto">
            <a:xfrm>
              <a:off x="2951" y="713"/>
              <a:ext cx="125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rgbClr val="007DC3"/>
                </a:buClr>
                <a:buFont typeface="Arial" charset="0"/>
                <a:buNone/>
              </a:pPr>
              <a:r>
                <a:rPr lang="en-US" altLang="en-US" sz="1050" b="1" dirty="0">
                  <a:solidFill>
                    <a:srgbClr val="000000"/>
                  </a:solidFill>
                </a:rPr>
                <a:t>1.</a:t>
              </a:r>
              <a:r>
                <a:rPr lang="en-US" altLang="en-US" sz="1050" dirty="0">
                  <a:solidFill>
                    <a:srgbClr val="000000"/>
                  </a:solidFill>
                </a:rPr>
                <a:t> Initiate an ADMe job policy directly from Networker Management Console</a:t>
              </a:r>
            </a:p>
          </p:txBody>
        </p:sp>
      </p:grpSp>
      <p:pic>
        <p:nvPicPr>
          <p:cNvPr id="1845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748" y="3233738"/>
            <a:ext cx="6336506"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40" name="AutoShape 20"/>
          <p:cNvSpPr>
            <a:spLocks noChangeArrowheads="1"/>
          </p:cNvSpPr>
          <p:nvPr/>
        </p:nvSpPr>
        <p:spPr bwMode="auto">
          <a:xfrm>
            <a:off x="4572001" y="1621632"/>
            <a:ext cx="1584722" cy="1094185"/>
          </a:xfrm>
          <a:prstGeom prst="wedgeRoundRectCallout">
            <a:avLst>
              <a:gd name="adj1" fmla="val -118370"/>
              <a:gd name="adj2" fmla="val 179127"/>
              <a:gd name="adj3" fmla="val 16667"/>
            </a:avLst>
          </a:prstGeom>
          <a:solidFill>
            <a:schemeClr val="accent5">
              <a:lumMod val="20000"/>
              <a:lumOff val="80000"/>
            </a:schemeClr>
          </a:solidFill>
          <a:ln w="9525" algn="ctr">
            <a:solidFill>
              <a:schemeClr val="tx1"/>
            </a:solidFill>
            <a:miter lim="800000"/>
            <a:headEnd/>
            <a:tailEnd/>
          </a:ln>
        </p:spPr>
        <p:txBody>
          <a:bodyPr lIns="0" tIns="0" rIns="0" bIns="0"/>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rgbClr val="007DC3"/>
              </a:buClr>
              <a:buFont typeface="Arial" charset="0"/>
              <a:buNone/>
              <a:defRPr/>
            </a:pPr>
            <a:r>
              <a:rPr lang="en-US" altLang="en-US" sz="1050" b="1" dirty="0">
                <a:solidFill>
                  <a:srgbClr val="000000"/>
                </a:solidFill>
              </a:rPr>
              <a:t>2.</a:t>
            </a:r>
            <a:r>
              <a:rPr lang="en-US" altLang="en-US" sz="1050" dirty="0">
                <a:solidFill>
                  <a:srgbClr val="000000"/>
                </a:solidFill>
              </a:rPr>
              <a:t> It’s corresponding job policy goes active reflected by the date stamp displayed in cyan/white in Menu or to </a:t>
            </a:r>
            <a:r>
              <a:rPr lang="en-US" altLang="en-US" sz="1050" u="sng" dirty="0">
                <a:solidFill>
                  <a:srgbClr val="250CB8"/>
                </a:solidFill>
              </a:rPr>
              <a:t>Running</a:t>
            </a:r>
            <a:r>
              <a:rPr lang="en-US" altLang="en-US" sz="1050" dirty="0">
                <a:solidFill>
                  <a:schemeClr val="bg1"/>
                </a:solidFill>
              </a:rPr>
              <a:t>  </a:t>
            </a:r>
            <a:r>
              <a:rPr lang="en-US" altLang="en-US" sz="1050" dirty="0">
                <a:solidFill>
                  <a:srgbClr val="000000"/>
                </a:solidFill>
              </a:rPr>
              <a:t>status in GUI</a:t>
            </a:r>
          </a:p>
        </p:txBody>
      </p:sp>
      <p:grpSp>
        <p:nvGrpSpPr>
          <p:cNvPr id="2" name="Group 30"/>
          <p:cNvGrpSpPr>
            <a:grpSpLocks/>
          </p:cNvGrpSpPr>
          <p:nvPr/>
        </p:nvGrpSpPr>
        <p:grpSpPr bwMode="auto">
          <a:xfrm>
            <a:off x="6259116" y="778669"/>
            <a:ext cx="1641872" cy="1591866"/>
            <a:chOff x="2880" y="1458"/>
            <a:chExt cx="1549" cy="840"/>
          </a:xfrm>
        </p:grpSpPr>
        <p:sp>
          <p:nvSpPr>
            <p:cNvPr id="28682" name="AutoShape 22"/>
            <p:cNvSpPr>
              <a:spLocks noChangeArrowheads="1"/>
            </p:cNvSpPr>
            <p:nvPr/>
          </p:nvSpPr>
          <p:spPr bwMode="auto">
            <a:xfrm>
              <a:off x="2880" y="1458"/>
              <a:ext cx="1549" cy="840"/>
            </a:xfrm>
            <a:prstGeom prst="wedgeRoundRectCallout">
              <a:avLst>
                <a:gd name="adj1" fmla="val 23079"/>
                <a:gd name="adj2" fmla="val 34847"/>
                <a:gd name="adj3" fmla="val 16667"/>
              </a:avLst>
            </a:prstGeom>
            <a:solidFill>
              <a:schemeClr val="accent5">
                <a:lumMod val="20000"/>
                <a:lumOff val="80000"/>
              </a:schemeClr>
            </a:solidFill>
            <a:ln w="9525" algn="ctr">
              <a:solidFill>
                <a:schemeClr val="tx1"/>
              </a:solidFill>
              <a:miter lim="800000"/>
              <a:headEnd/>
              <a:tailEnd/>
            </a:ln>
          </p:spPr>
          <p:txBody>
            <a:bodyPr lIns="0" tIns="0" rIns="0" bIns="0"/>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spcBef>
                  <a:spcPct val="20000"/>
                </a:spcBef>
                <a:buClr>
                  <a:srgbClr val="007DC3"/>
                </a:buClr>
                <a:buFont typeface="Arial" charset="0"/>
                <a:buNone/>
              </a:pPr>
              <a:endParaRPr lang="en-US" altLang="en-US" sz="1200">
                <a:solidFill>
                  <a:srgbClr val="000000"/>
                </a:solidFill>
              </a:endParaRPr>
            </a:p>
          </p:txBody>
        </p:sp>
        <p:sp>
          <p:nvSpPr>
            <p:cNvPr id="28683" name="Text Box 21"/>
            <p:cNvSpPr txBox="1">
              <a:spLocks noChangeArrowheads="1"/>
            </p:cNvSpPr>
            <p:nvPr/>
          </p:nvSpPr>
          <p:spPr bwMode="auto">
            <a:xfrm>
              <a:off x="3006" y="1489"/>
              <a:ext cx="132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rgbClr val="007DC3"/>
                </a:buClr>
                <a:buFont typeface="Wingdings" pitchFamily="2" charset="2"/>
                <a:buNone/>
              </a:pPr>
              <a:r>
                <a:rPr lang="en-US" altLang="en-US" sz="1200" b="1">
                  <a:solidFill>
                    <a:srgbClr val="000000"/>
                  </a:solidFill>
                </a:rPr>
                <a:t>3.</a:t>
              </a:r>
              <a:r>
                <a:rPr lang="en-US" altLang="en-US" sz="1200">
                  <a:solidFill>
                    <a:srgbClr val="000000"/>
                  </a:solidFill>
                </a:rPr>
                <a:t> Upon c</a:t>
              </a:r>
              <a:r>
                <a:rPr lang="en-US" altLang="en-US" sz="1050">
                  <a:solidFill>
                    <a:srgbClr val="000000"/>
                  </a:solidFill>
                </a:rPr>
                <a:t>ompletion status &amp; run times will be reflected in NMC, ADMe Dashboard and GUI Job Activity panel  with detailed job log info  available from ADMe dashboard &amp; GUI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fade">
                                      <p:cBhvr>
                                        <p:cTn id="7" dur="500"/>
                                        <p:tgtEl>
                                          <p:spTgt spid="18444"/>
                                        </p:tgtEl>
                                      </p:cBhvr>
                                    </p:animEffect>
                                  </p:childTnLst>
                                </p:cTn>
                              </p:par>
                              <p:par>
                                <p:cTn id="8" presetID="10" presetClass="entr" presetSubtype="0" fill="hold" nodeType="withEffect">
                                  <p:stCondLst>
                                    <p:cond delay="0"/>
                                  </p:stCondLst>
                                  <p:childTnLst>
                                    <p:set>
                                      <p:cBhvr>
                                        <p:cTn id="9" dur="1" fill="hold">
                                          <p:stCondLst>
                                            <p:cond delay="0"/>
                                          </p:stCondLst>
                                        </p:cTn>
                                        <p:tgtEl>
                                          <p:spTgt spid="18450"/>
                                        </p:tgtEl>
                                        <p:attrNameLst>
                                          <p:attrName>style.visibility</p:attrName>
                                        </p:attrNameLst>
                                      </p:cBhvr>
                                      <p:to>
                                        <p:strVal val="visible"/>
                                      </p:to>
                                    </p:set>
                                    <p:animEffect transition="in" filter="fade">
                                      <p:cBhvr>
                                        <p:cTn id="10" dur="500"/>
                                        <p:tgtEl>
                                          <p:spTgt spid="18450"/>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5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6340"/>
                                        </p:tgtEl>
                                        <p:attrNameLst>
                                          <p:attrName>style.visibility</p:attrName>
                                        </p:attrNameLst>
                                      </p:cBhvr>
                                      <p:to>
                                        <p:strVal val="visible"/>
                                      </p:to>
                                    </p:set>
                                    <p:animEffect transition="in" filter="blinds(horizontal)">
                                      <p:cBhvr>
                                        <p:cTn id="18" dur="500"/>
                                        <p:tgtEl>
                                          <p:spTgt spid="56340"/>
                                        </p:tgtEl>
                                      </p:cBhvr>
                                    </p:animEffect>
                                  </p:childTnLst>
                                </p:cTn>
                              </p:par>
                            </p:childTnLst>
                          </p:cTn>
                        </p:par>
                        <p:par>
                          <p:cTn id="19" fill="hold" nodeType="afterGroup">
                            <p:stCondLst>
                              <p:cond delay="500"/>
                            </p:stCondLst>
                            <p:childTnLst>
                              <p:par>
                                <p:cTn id="20" presetID="31" presetClass="entr" presetSubtype="0" fill="hold" nodeType="afterEffect">
                                  <p:stCondLst>
                                    <p:cond delay="0"/>
                                  </p:stCondLst>
                                  <p:childTnLst>
                                    <p:set>
                                      <p:cBhvr>
                                        <p:cTn id="21" dur="1" fill="hold">
                                          <p:stCondLst>
                                            <p:cond delay="0"/>
                                          </p:stCondLst>
                                        </p:cTn>
                                        <p:tgtEl>
                                          <p:spTgt spid="18446"/>
                                        </p:tgtEl>
                                        <p:attrNameLst>
                                          <p:attrName>style.visibility</p:attrName>
                                        </p:attrNameLst>
                                      </p:cBhvr>
                                      <p:to>
                                        <p:strVal val="visible"/>
                                      </p:to>
                                    </p:set>
                                    <p:anim calcmode="lin" valueType="num">
                                      <p:cBhvr>
                                        <p:cTn id="22" dur="500" fill="hold"/>
                                        <p:tgtEl>
                                          <p:spTgt spid="18446"/>
                                        </p:tgtEl>
                                        <p:attrNameLst>
                                          <p:attrName>ppt_w</p:attrName>
                                        </p:attrNameLst>
                                      </p:cBhvr>
                                      <p:tavLst>
                                        <p:tav tm="0">
                                          <p:val>
                                            <p:fltVal val="0"/>
                                          </p:val>
                                        </p:tav>
                                        <p:tav tm="100000">
                                          <p:val>
                                            <p:strVal val="#ppt_w"/>
                                          </p:val>
                                        </p:tav>
                                      </p:tavLst>
                                    </p:anim>
                                    <p:anim calcmode="lin" valueType="num">
                                      <p:cBhvr>
                                        <p:cTn id="23" dur="500" fill="hold"/>
                                        <p:tgtEl>
                                          <p:spTgt spid="18446"/>
                                        </p:tgtEl>
                                        <p:attrNameLst>
                                          <p:attrName>ppt_h</p:attrName>
                                        </p:attrNameLst>
                                      </p:cBhvr>
                                      <p:tavLst>
                                        <p:tav tm="0">
                                          <p:val>
                                            <p:fltVal val="0"/>
                                          </p:val>
                                        </p:tav>
                                        <p:tav tm="100000">
                                          <p:val>
                                            <p:strVal val="#ppt_h"/>
                                          </p:val>
                                        </p:tav>
                                      </p:tavLst>
                                    </p:anim>
                                    <p:anim calcmode="lin" valueType="num">
                                      <p:cBhvr>
                                        <p:cTn id="24" dur="500" fill="hold"/>
                                        <p:tgtEl>
                                          <p:spTgt spid="18446"/>
                                        </p:tgtEl>
                                        <p:attrNameLst>
                                          <p:attrName>style.rotation</p:attrName>
                                        </p:attrNameLst>
                                      </p:cBhvr>
                                      <p:tavLst>
                                        <p:tav tm="0">
                                          <p:val>
                                            <p:fltVal val="90"/>
                                          </p:val>
                                        </p:tav>
                                        <p:tav tm="100000">
                                          <p:val>
                                            <p:fltVal val="0"/>
                                          </p:val>
                                        </p:tav>
                                      </p:tavLst>
                                    </p:anim>
                                    <p:animEffect transition="in" filter="fade">
                                      <p:cBhvr>
                                        <p:cTn id="25" dur="500"/>
                                        <p:tgtEl>
                                          <p:spTgt spid="18446"/>
                                        </p:tgtEl>
                                      </p:cBhvr>
                                    </p:animEffect>
                                  </p:childTnLst>
                                </p:cTn>
                              </p:par>
                              <p:par>
                                <p:cTn id="26" presetID="31" presetClass="entr" presetSubtype="0" fill="hold" nodeType="withEffect">
                                  <p:stCondLst>
                                    <p:cond delay="0"/>
                                  </p:stCondLst>
                                  <p:childTnLst>
                                    <p:set>
                                      <p:cBhvr>
                                        <p:cTn id="27" dur="1" fill="hold">
                                          <p:stCondLst>
                                            <p:cond delay="0"/>
                                          </p:stCondLst>
                                        </p:cTn>
                                        <p:tgtEl>
                                          <p:spTgt spid="18451"/>
                                        </p:tgtEl>
                                        <p:attrNameLst>
                                          <p:attrName>style.visibility</p:attrName>
                                        </p:attrNameLst>
                                      </p:cBhvr>
                                      <p:to>
                                        <p:strVal val="visible"/>
                                      </p:to>
                                    </p:set>
                                    <p:anim calcmode="lin" valueType="num">
                                      <p:cBhvr>
                                        <p:cTn id="28" dur="250" fill="hold"/>
                                        <p:tgtEl>
                                          <p:spTgt spid="18451"/>
                                        </p:tgtEl>
                                        <p:attrNameLst>
                                          <p:attrName>ppt_w</p:attrName>
                                        </p:attrNameLst>
                                      </p:cBhvr>
                                      <p:tavLst>
                                        <p:tav tm="0">
                                          <p:val>
                                            <p:fltVal val="0"/>
                                          </p:val>
                                        </p:tav>
                                        <p:tav tm="100000">
                                          <p:val>
                                            <p:strVal val="#ppt_w"/>
                                          </p:val>
                                        </p:tav>
                                      </p:tavLst>
                                    </p:anim>
                                    <p:anim calcmode="lin" valueType="num">
                                      <p:cBhvr>
                                        <p:cTn id="29" dur="250" fill="hold"/>
                                        <p:tgtEl>
                                          <p:spTgt spid="18451"/>
                                        </p:tgtEl>
                                        <p:attrNameLst>
                                          <p:attrName>ppt_h</p:attrName>
                                        </p:attrNameLst>
                                      </p:cBhvr>
                                      <p:tavLst>
                                        <p:tav tm="0">
                                          <p:val>
                                            <p:fltVal val="0"/>
                                          </p:val>
                                        </p:tav>
                                        <p:tav tm="100000">
                                          <p:val>
                                            <p:strVal val="#ppt_h"/>
                                          </p:val>
                                        </p:tav>
                                      </p:tavLst>
                                    </p:anim>
                                    <p:anim calcmode="lin" valueType="num">
                                      <p:cBhvr>
                                        <p:cTn id="30" dur="250" fill="hold"/>
                                        <p:tgtEl>
                                          <p:spTgt spid="18451"/>
                                        </p:tgtEl>
                                        <p:attrNameLst>
                                          <p:attrName>style.rotation</p:attrName>
                                        </p:attrNameLst>
                                      </p:cBhvr>
                                      <p:tavLst>
                                        <p:tav tm="0">
                                          <p:val>
                                            <p:fltVal val="90"/>
                                          </p:val>
                                        </p:tav>
                                        <p:tav tm="100000">
                                          <p:val>
                                            <p:fltVal val="0"/>
                                          </p:val>
                                        </p:tav>
                                      </p:tavLst>
                                    </p:anim>
                                    <p:animEffect transition="in" filter="fade">
                                      <p:cBhvr>
                                        <p:cTn id="31" dur="250"/>
                                        <p:tgtEl>
                                          <p:spTgt spid="184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thinke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457" y="1362075"/>
            <a:ext cx="1421606" cy="18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80">
                                          <p:stCondLst>
                                            <p:cond delay="0"/>
                                          </p:stCondLst>
                                        </p:cTn>
                                        <p:tgtEl>
                                          <p:spTgt spid="25602"/>
                                        </p:tgtEl>
                                      </p:cBhvr>
                                    </p:animEffect>
                                    <p:anim calcmode="lin" valueType="num">
                                      <p:cBhvr>
                                        <p:cTn id="8" dur="1822" tmFilter="0,0; 0.14,0.36; 0.43,0.73; 0.71,0.91; 1.0,1.0">
                                          <p:stCondLst>
                                            <p:cond delay="0"/>
                                          </p:stCondLst>
                                        </p:cTn>
                                        <p:tgtEl>
                                          <p:spTgt spid="256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2"/>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2"/>
                                        </p:tgtEl>
                                      </p:cBhvr>
                                      <p:to x="100000" y="60000"/>
                                    </p:animScale>
                                    <p:animScale>
                                      <p:cBhvr>
                                        <p:cTn id="14" dur="166" decel="50000">
                                          <p:stCondLst>
                                            <p:cond delay="676"/>
                                          </p:stCondLst>
                                        </p:cTn>
                                        <p:tgtEl>
                                          <p:spTgt spid="25602"/>
                                        </p:tgtEl>
                                      </p:cBhvr>
                                      <p:to x="100000" y="100000"/>
                                    </p:animScale>
                                    <p:animScale>
                                      <p:cBhvr>
                                        <p:cTn id="15" dur="26">
                                          <p:stCondLst>
                                            <p:cond delay="1312"/>
                                          </p:stCondLst>
                                        </p:cTn>
                                        <p:tgtEl>
                                          <p:spTgt spid="25602"/>
                                        </p:tgtEl>
                                      </p:cBhvr>
                                      <p:to x="100000" y="80000"/>
                                    </p:animScale>
                                    <p:animScale>
                                      <p:cBhvr>
                                        <p:cTn id="16" dur="166" decel="50000">
                                          <p:stCondLst>
                                            <p:cond delay="1338"/>
                                          </p:stCondLst>
                                        </p:cTn>
                                        <p:tgtEl>
                                          <p:spTgt spid="25602"/>
                                        </p:tgtEl>
                                      </p:cBhvr>
                                      <p:to x="100000" y="100000"/>
                                    </p:animScale>
                                    <p:animScale>
                                      <p:cBhvr>
                                        <p:cTn id="17" dur="26">
                                          <p:stCondLst>
                                            <p:cond delay="1642"/>
                                          </p:stCondLst>
                                        </p:cTn>
                                        <p:tgtEl>
                                          <p:spTgt spid="25602"/>
                                        </p:tgtEl>
                                      </p:cBhvr>
                                      <p:to x="100000" y="90000"/>
                                    </p:animScale>
                                    <p:animScale>
                                      <p:cBhvr>
                                        <p:cTn id="18" dur="166" decel="50000">
                                          <p:stCondLst>
                                            <p:cond delay="1668"/>
                                          </p:stCondLst>
                                        </p:cTn>
                                        <p:tgtEl>
                                          <p:spTgt spid="25602"/>
                                        </p:tgtEl>
                                      </p:cBhvr>
                                      <p:to x="100000" y="100000"/>
                                    </p:animScale>
                                    <p:animScale>
                                      <p:cBhvr>
                                        <p:cTn id="19" dur="26">
                                          <p:stCondLst>
                                            <p:cond delay="1808"/>
                                          </p:stCondLst>
                                        </p:cTn>
                                        <p:tgtEl>
                                          <p:spTgt spid="25602"/>
                                        </p:tgtEl>
                                      </p:cBhvr>
                                      <p:to x="100000" y="95000"/>
                                    </p:animScale>
                                    <p:animScale>
                                      <p:cBhvr>
                                        <p:cTn id="20" dur="166" decel="50000">
                                          <p:stCondLst>
                                            <p:cond delay="1834"/>
                                          </p:stCondLst>
                                        </p:cTn>
                                        <p:tgtEl>
                                          <p:spTgt spid="256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191" y="498872"/>
            <a:ext cx="6086475" cy="175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23283" y="86523"/>
            <a:ext cx="4609598" cy="369332"/>
          </a:xfrm>
          <a:prstGeom prst="rect">
            <a:avLst/>
          </a:prstGeom>
        </p:spPr>
        <p:txBody>
          <a:bodyPr wrap="square">
            <a:spAutoFit/>
          </a:bodyPr>
          <a:lstStyle/>
          <a:p>
            <a:pPr algn="ctr">
              <a:defRPr/>
            </a:pPr>
            <a:r>
              <a:rPr lang="en-US" sz="1800" b="1" dirty="0">
                <a:solidFill>
                  <a:srgbClr val="000000">
                    <a:lumMod val="50000"/>
                    <a:lumOff val="50000"/>
                  </a:srgbClr>
                </a:solidFill>
              </a:rPr>
              <a:t>ADMe Mail Notification Content</a:t>
            </a:r>
          </a:p>
        </p:txBody>
      </p:sp>
      <p:pic>
        <p:nvPicPr>
          <p:cNvPr id="297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929" y="1890921"/>
            <a:ext cx="4674393" cy="1202349"/>
          </a:xfrm>
          <a:prstGeom prst="rect">
            <a:avLst/>
          </a:prstGeom>
          <a:solidFill>
            <a:schemeClr val="bg1">
              <a:lumMod val="60000"/>
              <a:lumOff val="40000"/>
            </a:schemeClr>
          </a:solidFill>
          <a:ln>
            <a:noFill/>
          </a:ln>
          <a:effectLst>
            <a:innerShdw blurRad="63500" dist="50800" dir="18900000">
              <a:schemeClr val="bg1">
                <a:lumMod val="60000"/>
                <a:lumOff val="40000"/>
                <a:alpha val="50000"/>
              </a:schemeClr>
            </a:innerShdw>
          </a:effectLst>
        </p:spPr>
      </p:pic>
      <p:pic>
        <p:nvPicPr>
          <p:cNvPr id="297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190" y="2022826"/>
            <a:ext cx="5257190" cy="1263103"/>
          </a:xfrm>
          <a:prstGeom prst="rect">
            <a:avLst/>
          </a:prstGeom>
          <a:noFill/>
          <a:ln>
            <a:noFill/>
          </a:ln>
          <a:effectLst>
            <a:innerShdw blurRad="63500" dist="50800" dir="18900000">
              <a:schemeClr val="accent2">
                <a:alpha val="50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175" y="2169274"/>
            <a:ext cx="5701820" cy="1647825"/>
          </a:xfrm>
          <a:prstGeom prst="rect">
            <a:avLst/>
          </a:prstGeom>
          <a:noFill/>
          <a:ln>
            <a:noFill/>
          </a:ln>
          <a:effectLst>
            <a:innerShdw blurRad="63500" dist="50800" dir="18900000">
              <a:schemeClr val="accent3">
                <a:alpha val="50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930" y="2335630"/>
            <a:ext cx="6096499" cy="1438452"/>
          </a:xfrm>
          <a:prstGeom prst="rect">
            <a:avLst/>
          </a:prstGeom>
          <a:noFill/>
          <a:ln>
            <a:noFill/>
          </a:ln>
          <a:effectLst>
            <a:innerShdw blurRad="63500" dist="50800" dir="18900000">
              <a:schemeClr val="accent2">
                <a:lumMod val="60000"/>
                <a:lumOff val="40000"/>
                <a:alpha val="50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6662" y="2546963"/>
            <a:ext cx="5853163" cy="2326744"/>
          </a:xfrm>
          <a:prstGeom prst="rect">
            <a:avLst/>
          </a:prstGeom>
          <a:noFill/>
          <a:ln>
            <a:noFill/>
          </a:ln>
          <a:effectLst>
            <a:innerShdw blurRad="63500" dist="50800" dir="18900000">
              <a:srgbClr val="FF0000">
                <a:alpha val="50000"/>
              </a:srgb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29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627" y="174294"/>
            <a:ext cx="5186035" cy="507831"/>
          </a:xfrm>
          <a:prstGeom prst="rect">
            <a:avLst/>
          </a:prstGeom>
          <a:noFill/>
        </p:spPr>
        <p:txBody>
          <a:bodyPr wrap="none">
            <a:spAutoFit/>
          </a:bodyPr>
          <a:lstStyle/>
          <a:p>
            <a:pPr>
              <a:defRPr/>
            </a:pPr>
            <a:r>
              <a:rPr lang="en-US" sz="2700" b="1" dirty="0">
                <a:solidFill>
                  <a:srgbClr val="FFFFFF">
                    <a:lumMod val="50000"/>
                  </a:srgbClr>
                </a:solidFill>
              </a:rPr>
              <a:t>Job Stats Collection &amp; Display</a:t>
            </a:r>
          </a:p>
        </p:txBody>
      </p:sp>
      <p:sp>
        <p:nvSpPr>
          <p:cNvPr id="3" name="TextBox 2"/>
          <p:cNvSpPr txBox="1"/>
          <p:nvPr/>
        </p:nvSpPr>
        <p:spPr>
          <a:xfrm>
            <a:off x="1356123" y="814722"/>
            <a:ext cx="6211490" cy="559961"/>
          </a:xfrm>
          <a:prstGeom prst="rect">
            <a:avLst/>
          </a:prstGeom>
          <a:noFill/>
        </p:spPr>
        <p:txBody>
          <a:bodyPr>
            <a:spAutoFit/>
          </a:bodyPr>
          <a:lstStyle/>
          <a:p>
            <a:pPr marL="214313" indent="-214313">
              <a:buFont typeface="Arial" panose="020B0604020202020204" pitchFamily="34" charset="0"/>
              <a:buChar char="•"/>
              <a:defRPr/>
            </a:pPr>
            <a:r>
              <a:rPr lang="en-US" sz="1013" dirty="0">
                <a:solidFill>
                  <a:srgbClr val="FFFFFF">
                    <a:lumMod val="50000"/>
                  </a:srgbClr>
                </a:solidFill>
              </a:rPr>
              <a:t>Stats collection process is quick and automated consolidating information into two CSV files which are emailed to you for import into a supplied customized spreadsheet</a:t>
            </a:r>
          </a:p>
          <a:p>
            <a:pPr marL="214313" indent="-214313">
              <a:buFont typeface="Arial" panose="020B0604020202020204" pitchFamily="34" charset="0"/>
              <a:buChar char="•"/>
              <a:defRPr/>
            </a:pPr>
            <a:r>
              <a:rPr lang="en-US" sz="1013" dirty="0">
                <a:solidFill>
                  <a:srgbClr val="FFFFFF">
                    <a:lumMod val="50000"/>
                  </a:srgbClr>
                </a:solidFill>
              </a:rPr>
              <a:t>It matches displayed information in the Web UI Job Activity and Client Config tabs</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495664"/>
            <a:ext cx="656748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ChangeAspect="1" noChangeArrowheads="1"/>
          </p:cNvPicPr>
          <p:nvPr/>
        </p:nvPicPr>
        <p:blipFill>
          <a:blip r:embed="rId4"/>
          <a:srcRect/>
          <a:stretch>
            <a:fillRect/>
          </a:stretch>
        </p:blipFill>
        <p:spPr bwMode="auto">
          <a:xfrm>
            <a:off x="1765755" y="2358000"/>
            <a:ext cx="6112669" cy="221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7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773" y="2694317"/>
            <a:ext cx="6080470" cy="20050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78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531" y="2898016"/>
            <a:ext cx="3145631" cy="231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998" y="3159546"/>
            <a:ext cx="3077765" cy="234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9363" y="3487903"/>
            <a:ext cx="3026569" cy="141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607179" y="2414509"/>
            <a:ext cx="285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r>
              <a:rPr lang="en-US" altLang="en-US" sz="1200" b="1" dirty="0">
                <a:solidFill>
                  <a:srgbClr val="000000"/>
                </a:solidFill>
              </a:rPr>
              <a:t>Scroll-Right -&gt; Job Parameters &amp; Statistics</a:t>
            </a:r>
          </a:p>
        </p:txBody>
      </p:sp>
      <p:sp>
        <p:nvSpPr>
          <p:cNvPr id="12" name="TextBox 11"/>
          <p:cNvSpPr txBox="1">
            <a:spLocks noChangeArrowheads="1"/>
          </p:cNvSpPr>
          <p:nvPr/>
        </p:nvSpPr>
        <p:spPr bwMode="auto">
          <a:xfrm>
            <a:off x="3778106" y="2854270"/>
            <a:ext cx="3581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r>
              <a:rPr lang="en-US" altLang="en-US" sz="1200" b="1" dirty="0">
                <a:solidFill>
                  <a:srgbClr val="000000"/>
                </a:solidFill>
              </a:rPr>
              <a:t>Scroll-Farther-Right -&gt; </a:t>
            </a:r>
            <a:r>
              <a:rPr lang="en-US" altLang="en-US" sz="1200" b="1" dirty="0">
                <a:solidFill>
                  <a:srgbClr val="FF0000"/>
                </a:solidFill>
              </a:rPr>
              <a:t>Networker  Meta Data Information</a:t>
            </a:r>
          </a:p>
        </p:txBody>
      </p:sp>
    </p:spTree>
    <p:extLst>
      <p:ext uri="{BB962C8B-B14F-4D97-AF65-F5344CB8AC3E}">
        <p14:creationId xmlns:p14="http://schemas.microsoft.com/office/powerpoint/2010/main" val="7576494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78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78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2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7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32392" y="209843"/>
            <a:ext cx="6307931" cy="4314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defRPr/>
            </a:pPr>
            <a:r>
              <a:rPr altLang="en-US" sz="1800" dirty="0">
                <a:solidFill>
                  <a:schemeClr val="bg1">
                    <a:lumMod val="50000"/>
                  </a:schemeClr>
                </a:solidFill>
              </a:rPr>
              <a:t>Staging to Cloud or Object Storage</a:t>
            </a:r>
            <a:endParaRPr altLang="en-US" sz="1350" b="1" dirty="0">
              <a:solidFill>
                <a:schemeClr val="bg1">
                  <a:lumMod val="50000"/>
                </a:schemeClr>
              </a:solidFill>
            </a:endParaRPr>
          </a:p>
        </p:txBody>
      </p:sp>
      <p:sp>
        <p:nvSpPr>
          <p:cNvPr id="19459" name="Content Placeholder 6"/>
          <p:cNvSpPr>
            <a:spLocks noGrp="1"/>
          </p:cNvSpPr>
          <p:nvPr>
            <p:ph sz="half" idx="2"/>
          </p:nvPr>
        </p:nvSpPr>
        <p:spPr bwMode="auto">
          <a:xfrm>
            <a:off x="1489999" y="814722"/>
            <a:ext cx="6307931" cy="377329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77500" lnSpcReduction="20000"/>
          </a:bodyPr>
          <a:lstStyle/>
          <a:p>
            <a:pPr>
              <a:buFont typeface="Wingdings" pitchFamily="2" charset="2"/>
              <a:buChar char="v"/>
              <a:defRPr/>
            </a:pPr>
            <a:r>
              <a:rPr lang="en-US" altLang="en-US" sz="1200" dirty="0">
                <a:solidFill>
                  <a:schemeClr val="tx1">
                    <a:lumMod val="65000"/>
                    <a:lumOff val="35000"/>
                  </a:schemeClr>
                </a:solidFill>
              </a:rPr>
              <a:t>Requires a compatible cloud gateway, the following have been verified with ADMe</a:t>
            </a:r>
          </a:p>
          <a:p>
            <a:pPr lvl="1">
              <a:buFont typeface="Wingdings" pitchFamily="2" charset="2"/>
              <a:buChar char="v"/>
              <a:defRPr/>
            </a:pPr>
            <a:r>
              <a:rPr lang="en-US" altLang="en-US" sz="1050" dirty="0">
                <a:solidFill>
                  <a:schemeClr val="tx1">
                    <a:lumMod val="65000"/>
                    <a:lumOff val="35000"/>
                  </a:schemeClr>
                </a:solidFill>
              </a:rPr>
              <a:t>EMC </a:t>
            </a:r>
            <a:r>
              <a:rPr lang="en-US" altLang="en-US" sz="1050" b="1" i="1" dirty="0" err="1">
                <a:solidFill>
                  <a:schemeClr val="tx1">
                    <a:lumMod val="65000"/>
                    <a:lumOff val="35000"/>
                  </a:schemeClr>
                </a:solidFill>
              </a:rPr>
              <a:t>CloudBoost</a:t>
            </a:r>
            <a:r>
              <a:rPr lang="en-US" altLang="en-US" sz="1050" dirty="0">
                <a:solidFill>
                  <a:schemeClr val="tx1">
                    <a:lumMod val="65000"/>
                    <a:lumOff val="35000"/>
                  </a:schemeClr>
                </a:solidFill>
              </a:rPr>
              <a:t>, EMC </a:t>
            </a:r>
            <a:r>
              <a:rPr lang="en-US" altLang="en-US" sz="1050" b="1" i="1" dirty="0">
                <a:solidFill>
                  <a:schemeClr val="tx1">
                    <a:lumMod val="65000"/>
                    <a:lumOff val="35000"/>
                  </a:schemeClr>
                </a:solidFill>
              </a:rPr>
              <a:t>CIFS-ECS  </a:t>
            </a:r>
            <a:r>
              <a:rPr lang="en-US" altLang="en-US" sz="1050" dirty="0">
                <a:solidFill>
                  <a:schemeClr val="tx1">
                    <a:lumMod val="65000"/>
                    <a:lumOff val="35000"/>
                  </a:schemeClr>
                </a:solidFill>
              </a:rPr>
              <a:t>and 3</a:t>
            </a:r>
            <a:r>
              <a:rPr lang="en-US" altLang="en-US" sz="1050" baseline="30000" dirty="0">
                <a:solidFill>
                  <a:schemeClr val="tx1">
                    <a:lumMod val="65000"/>
                    <a:lumOff val="35000"/>
                  </a:schemeClr>
                </a:solidFill>
              </a:rPr>
              <a:t>rd</a:t>
            </a:r>
            <a:r>
              <a:rPr lang="en-US" altLang="en-US" sz="1050" dirty="0">
                <a:solidFill>
                  <a:schemeClr val="tx1">
                    <a:lumMod val="65000"/>
                    <a:lumOff val="35000"/>
                  </a:schemeClr>
                </a:solidFill>
              </a:rPr>
              <a:t> party TNT  drive from Amazon and Cloudberry Drive</a:t>
            </a:r>
          </a:p>
          <a:p>
            <a:pPr lvl="1">
              <a:buFont typeface="Wingdings" pitchFamily="2" charset="2"/>
              <a:buChar char="v"/>
              <a:defRPr/>
            </a:pPr>
            <a:r>
              <a:rPr lang="en-US" altLang="en-US" sz="1050" dirty="0">
                <a:solidFill>
                  <a:schemeClr val="tx1">
                    <a:lumMod val="65000"/>
                    <a:lumOff val="35000"/>
                  </a:schemeClr>
                </a:solidFill>
              </a:rPr>
              <a:t>Numerous other 3</a:t>
            </a:r>
            <a:r>
              <a:rPr lang="en-US" altLang="en-US" sz="1050" baseline="30000" dirty="0">
                <a:solidFill>
                  <a:schemeClr val="tx1">
                    <a:lumMod val="65000"/>
                    <a:lumOff val="35000"/>
                  </a:schemeClr>
                </a:solidFill>
              </a:rPr>
              <a:t>rd</a:t>
            </a:r>
            <a:r>
              <a:rPr lang="en-US" altLang="en-US" sz="1050" dirty="0">
                <a:solidFill>
                  <a:schemeClr val="tx1">
                    <a:lumMod val="65000"/>
                    <a:lumOff val="35000"/>
                  </a:schemeClr>
                </a:solidFill>
              </a:rPr>
              <a:t> party products exist but not verified with ADMe</a:t>
            </a:r>
          </a:p>
          <a:p>
            <a:pPr>
              <a:buFont typeface="Wingdings" pitchFamily="2" charset="2"/>
              <a:buChar char="v"/>
              <a:defRPr/>
            </a:pPr>
            <a:endParaRPr lang="en-US" altLang="en-US" sz="1200" dirty="0">
              <a:solidFill>
                <a:schemeClr val="tx1">
                  <a:lumMod val="65000"/>
                  <a:lumOff val="35000"/>
                </a:schemeClr>
              </a:solidFill>
            </a:endParaRPr>
          </a:p>
          <a:p>
            <a:pPr>
              <a:buFont typeface="Wingdings" pitchFamily="2" charset="2"/>
              <a:buChar char="v"/>
              <a:defRPr/>
            </a:pPr>
            <a:r>
              <a:rPr lang="en-US" altLang="en-US" sz="1200" dirty="0">
                <a:solidFill>
                  <a:schemeClr val="tx1">
                    <a:lumMod val="65000"/>
                    <a:lumOff val="35000"/>
                  </a:schemeClr>
                </a:solidFill>
              </a:rPr>
              <a:t>A gateway traverses the gap between legacy and object storage providing OS level access to the cloud storage from a Windows or Linux staging servers or optionally indirectly via Networker where the defined backup target media is cloud based</a:t>
            </a:r>
          </a:p>
          <a:p>
            <a:pPr>
              <a:buFont typeface="Wingdings" pitchFamily="2" charset="2"/>
              <a:buChar char="v"/>
              <a:defRPr/>
            </a:pPr>
            <a:endParaRPr lang="en-US" altLang="en-US" sz="1200" dirty="0">
              <a:solidFill>
                <a:schemeClr val="tx1">
                  <a:lumMod val="65000"/>
                  <a:lumOff val="35000"/>
                </a:schemeClr>
              </a:solidFill>
            </a:endParaRPr>
          </a:p>
          <a:p>
            <a:pPr>
              <a:buFont typeface="Wingdings" pitchFamily="2" charset="2"/>
              <a:buChar char="v"/>
              <a:defRPr/>
            </a:pPr>
            <a:r>
              <a:rPr lang="en-US" altLang="en-US" sz="1200" dirty="0">
                <a:solidFill>
                  <a:schemeClr val="tx1">
                    <a:lumMod val="65000"/>
                    <a:lumOff val="35000"/>
                  </a:schemeClr>
                </a:solidFill>
              </a:rPr>
              <a:t>ADMe recoveries can be performed to a cloud enabled staging path when presented via CIFS, NFS, iSCSI or Windows virtual drive letters. NFS requires </a:t>
            </a:r>
            <a:r>
              <a:rPr lang="en-US" altLang="en-US" sz="1200" i="1" dirty="0" err="1">
                <a:solidFill>
                  <a:schemeClr val="tx1">
                    <a:lumMod val="65000"/>
                    <a:lumOff val="35000"/>
                  </a:schemeClr>
                </a:solidFill>
              </a:rPr>
              <a:t>squash_root_hash</a:t>
            </a:r>
            <a:r>
              <a:rPr lang="en-US" altLang="en-US" sz="1200" i="1" dirty="0">
                <a:solidFill>
                  <a:schemeClr val="tx1">
                    <a:lumMod val="65000"/>
                    <a:lumOff val="35000"/>
                  </a:schemeClr>
                </a:solidFill>
              </a:rPr>
              <a:t> </a:t>
            </a:r>
            <a:r>
              <a:rPr lang="en-US" altLang="en-US" sz="1200" dirty="0">
                <a:solidFill>
                  <a:schemeClr val="tx1">
                    <a:lumMod val="65000"/>
                    <a:lumOff val="35000"/>
                  </a:schemeClr>
                </a:solidFill>
              </a:rPr>
              <a:t>disabled.</a:t>
            </a:r>
          </a:p>
          <a:p>
            <a:pPr marL="0" indent="0">
              <a:buNone/>
              <a:defRPr/>
            </a:pPr>
            <a:endParaRPr lang="en-US" altLang="en-US" sz="1200" dirty="0">
              <a:solidFill>
                <a:schemeClr val="tx1">
                  <a:lumMod val="65000"/>
                  <a:lumOff val="35000"/>
                </a:schemeClr>
              </a:solidFill>
            </a:endParaRPr>
          </a:p>
          <a:p>
            <a:pPr>
              <a:buFont typeface="Wingdings" pitchFamily="2" charset="2"/>
              <a:buChar char="v"/>
              <a:defRPr/>
            </a:pPr>
            <a:r>
              <a:rPr lang="en-US" altLang="en-US" sz="1200" dirty="0">
                <a:solidFill>
                  <a:schemeClr val="tx1">
                    <a:lumMod val="65000"/>
                    <a:lumOff val="35000"/>
                  </a:schemeClr>
                </a:solidFill>
              </a:rPr>
              <a:t>Cloud GW’s may leverage a local disk as cache space consumed initially until files have been uploaded to the cloud </a:t>
            </a:r>
          </a:p>
          <a:p>
            <a:pPr lvl="1">
              <a:buFont typeface="Wingdings" pitchFamily="2" charset="2"/>
              <a:buChar char="v"/>
              <a:defRPr/>
            </a:pPr>
            <a:r>
              <a:rPr lang="en-US" altLang="en-US" sz="1050" dirty="0">
                <a:solidFill>
                  <a:schemeClr val="tx1">
                    <a:lumMod val="65000"/>
                    <a:lumOff val="35000"/>
                  </a:schemeClr>
                </a:solidFill>
              </a:rPr>
              <a:t>Cache improves front end staging performance</a:t>
            </a:r>
          </a:p>
          <a:p>
            <a:pPr lvl="1">
              <a:buFont typeface="Wingdings" pitchFamily="2" charset="2"/>
              <a:buChar char="v"/>
              <a:defRPr/>
            </a:pPr>
            <a:r>
              <a:rPr lang="en-US" altLang="en-US" sz="1050" dirty="0">
                <a:solidFill>
                  <a:schemeClr val="tx1">
                    <a:lumMod val="65000"/>
                    <a:lumOff val="35000"/>
                  </a:schemeClr>
                </a:solidFill>
              </a:rPr>
              <a:t>Cache contributes to robustness of using cloud storage masking communications between GW and the Cloud</a:t>
            </a:r>
          </a:p>
          <a:p>
            <a:pPr lvl="1">
              <a:buFont typeface="Wingdings" pitchFamily="2" charset="2"/>
              <a:buChar char="v"/>
              <a:defRPr/>
            </a:pPr>
            <a:r>
              <a:rPr lang="en-US" altLang="en-US" sz="1050" dirty="0">
                <a:solidFill>
                  <a:schemeClr val="tx1">
                    <a:lumMod val="65000"/>
                    <a:lumOff val="35000"/>
                  </a:schemeClr>
                </a:solidFill>
              </a:rPr>
              <a:t>CIFS-ECS optionally converts file names to stub files in the cache  providing a quick and visible confirmation a file has been uploaded</a:t>
            </a:r>
          </a:p>
          <a:p>
            <a:pPr marL="342900" lvl="1" indent="0">
              <a:buNone/>
              <a:defRPr/>
            </a:pPr>
            <a:endParaRPr lang="en-US" altLang="en-US" sz="1050" dirty="0">
              <a:solidFill>
                <a:schemeClr val="tx1">
                  <a:lumMod val="65000"/>
                  <a:lumOff val="35000"/>
                </a:schemeClr>
              </a:solidFill>
            </a:endParaRPr>
          </a:p>
          <a:p>
            <a:pPr>
              <a:buFont typeface="Wingdings" pitchFamily="2" charset="2"/>
              <a:buChar char="v"/>
              <a:defRPr/>
            </a:pPr>
            <a:r>
              <a:rPr lang="en-US" altLang="en-US" sz="1125" dirty="0">
                <a:solidFill>
                  <a:schemeClr val="tx1">
                    <a:lumMod val="65000"/>
                    <a:lumOff val="35000"/>
                  </a:schemeClr>
                </a:solidFill>
              </a:rPr>
              <a:t>Cloud GW’s effectively can provide infinite staging capacity to ADMe </a:t>
            </a:r>
          </a:p>
          <a:p>
            <a:pPr>
              <a:buFont typeface="Wingdings" pitchFamily="2" charset="2"/>
              <a:buChar char="v"/>
              <a:defRPr/>
            </a:pPr>
            <a:endParaRPr lang="en-US" altLang="en-US" sz="1200" dirty="0">
              <a:solidFill>
                <a:schemeClr val="tx1">
                  <a:lumMod val="65000"/>
                  <a:lumOff val="35000"/>
                </a:schemeClr>
              </a:solidFill>
            </a:endParaRPr>
          </a:p>
          <a:p>
            <a:pPr>
              <a:buFont typeface="Wingdings" pitchFamily="2" charset="2"/>
              <a:buChar char="v"/>
              <a:defRPr/>
            </a:pPr>
            <a:r>
              <a:rPr lang="en-US" altLang="en-US" sz="1200" dirty="0"/>
              <a:t>Data Lifecycle Management</a:t>
            </a:r>
          </a:p>
          <a:p>
            <a:pPr lvl="1">
              <a:buFont typeface="Wingdings" pitchFamily="2" charset="2"/>
              <a:buChar char="v"/>
              <a:defRPr/>
            </a:pPr>
            <a:r>
              <a:rPr lang="en-US" altLang="en-US" sz="975" dirty="0"/>
              <a:t>ADMe-&gt;CIFS-ECS direct can leverage ECS retention policies managed within ECS </a:t>
            </a:r>
          </a:p>
          <a:p>
            <a:pPr lvl="1">
              <a:buFont typeface="Wingdings" pitchFamily="2" charset="2"/>
              <a:buChar char="v"/>
              <a:defRPr/>
            </a:pPr>
            <a:r>
              <a:rPr lang="en-US" altLang="en-US" sz="975" dirty="0"/>
              <a:t>ADMe-&gt;Networker-&gt;CB relies on Networkers lifecycle management</a:t>
            </a:r>
          </a:p>
          <a:p>
            <a:pPr lvl="1">
              <a:buFont typeface="Wingdings" pitchFamily="2" charset="2"/>
              <a:buChar char="v"/>
              <a:defRPr/>
            </a:pPr>
            <a:r>
              <a:rPr lang="en-US" altLang="en-US" sz="975" dirty="0"/>
              <a:t>ADMe direct dataflow can leverage </a:t>
            </a:r>
            <a:r>
              <a:rPr lang="en-US" altLang="en-US" sz="975" dirty="0" err="1"/>
              <a:t>ADMe’s</a:t>
            </a:r>
            <a:r>
              <a:rPr lang="en-US" altLang="en-US" sz="975" dirty="0"/>
              <a:t> own lifecycle management  using its –</a:t>
            </a:r>
            <a:r>
              <a:rPr lang="en-US" altLang="en-US" sz="975" b="1" dirty="0"/>
              <a:t>expire</a:t>
            </a:r>
            <a:r>
              <a:rPr lang="en-US" altLang="en-US" sz="975" dirty="0"/>
              <a:t> option</a:t>
            </a:r>
          </a:p>
          <a:p>
            <a:pPr lvl="1">
              <a:buFont typeface="Wingdings" pitchFamily="2" charset="2"/>
              <a:buChar char="v"/>
              <a:defRPr/>
            </a:pPr>
            <a:endParaRPr lang="en-US" altLang="en-US" sz="1050" dirty="0"/>
          </a:p>
          <a:p>
            <a:pPr lvl="1">
              <a:buFont typeface="Wingdings" pitchFamily="2" charset="2"/>
              <a:buChar char="v"/>
              <a:defRPr/>
            </a:pPr>
            <a:endParaRPr lang="en-US" altLang="en-US" sz="1050" dirty="0"/>
          </a:p>
          <a:p>
            <a:pPr lvl="1">
              <a:buFont typeface="Wingdings" pitchFamily="2" charset="2"/>
              <a:buChar char="v"/>
              <a:defRPr/>
            </a:pPr>
            <a:endParaRPr lang="en-US" altLang="en-US" sz="1050" dirty="0"/>
          </a:p>
          <a:p>
            <a:pPr>
              <a:buFont typeface="Wingdings" pitchFamily="2" charset="2"/>
              <a:buChar char="v"/>
              <a:defRPr/>
            </a:pPr>
            <a:endParaRPr lang="en-US" altLang="en-US" b="1" dirty="0"/>
          </a:p>
        </p:txBody>
      </p:sp>
    </p:spTree>
  </p:cSld>
  <p:clrMapOvr>
    <a:masterClrMapping/>
  </p:clrMapOvr>
  <p:transition>
    <p:fade/>
  </p:transition>
</p:sld>
</file>

<file path=ppt/theme/theme1.xml><?xml version="1.0" encoding="utf-8"?>
<a:theme xmlns:a="http://schemas.openxmlformats.org/drawingml/2006/main" name="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B4FBA6F-414D-4C82-8EBC-CC6F4D6F3911}" vid="{C822B31D-615B-463B-B025-BB824D9B6345}"/>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Dell Technologies PPT</Template>
  <TotalTime>98</TotalTime>
  <Words>2943</Words>
  <Application>Microsoft Office PowerPoint</Application>
  <PresentationFormat>On-screen Show (16:9)</PresentationFormat>
  <Paragraphs>223</Paragraphs>
  <Slides>24</Slides>
  <Notes>23</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MetaNormalLF-Roman</vt:lpstr>
      <vt:lpstr>Wingdings</vt:lpstr>
      <vt:lpstr>2021 Dell Tech template</vt:lpstr>
      <vt:lpstr>Visio</vt:lpstr>
      <vt:lpstr>ADMe Overview 2021-Part-2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Staging to Cloud or Object Storage</vt:lpstr>
      <vt:lpstr>PowerPoint Presentation</vt:lpstr>
      <vt:lpstr>Export via GeoDrive Workflow </vt:lpstr>
      <vt:lpstr>Geo-Drive UI</vt:lpstr>
      <vt:lpstr>LTR Staging Hierarchy to Cloud Storage (CIFS-ECS shown)</vt:lpstr>
      <vt:lpstr>Export via Cloud Boost Workflow  </vt:lpstr>
      <vt:lpstr>PowerPoint Presentation</vt:lpstr>
      <vt:lpstr>PowerPoint Presentation</vt:lpstr>
      <vt:lpstr>Considerations to Using  Cloud Gateways with ADMe</vt:lpstr>
      <vt:lpstr>PowerPoint Presentation</vt:lpstr>
      <vt:lpstr>PowerPoint Presentation</vt:lpstr>
      <vt:lpstr>PowerPoint Presentation</vt:lpstr>
      <vt:lpstr>ADMe Sizing Tool</vt:lpstr>
      <vt:lpstr>Supplemental Material Download</vt:lpstr>
      <vt:lpstr>PowerPoint Presentation</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Kirkpatrick, Adam</dc:creator>
  <cp:lastModifiedBy>Kirkpatrick, Adam</cp:lastModifiedBy>
  <cp:revision>13</cp:revision>
  <cp:lastPrinted>2018-09-10T14:53:10Z</cp:lastPrinted>
  <dcterms:created xsi:type="dcterms:W3CDTF">2021-02-01T20:47:34Z</dcterms:created>
  <dcterms:modified xsi:type="dcterms:W3CDTF">2021-02-03T18:30:59Z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cb76b2-10b8-4fe1-93d4-2202842406cd_Enabled">
    <vt:lpwstr>True</vt:lpwstr>
  </property>
  <property fmtid="{D5CDD505-2E9C-101B-9397-08002B2CF9AE}" pid="3" name="MSIP_Label_17cb76b2-10b8-4fe1-93d4-2202842406cd_SiteId">
    <vt:lpwstr>945c199a-83a2-4e80-9f8c-5a91be5752dd</vt:lpwstr>
  </property>
  <property fmtid="{D5CDD505-2E9C-101B-9397-08002B2CF9AE}" pid="4" name="MSIP_Label_17cb76b2-10b8-4fe1-93d4-2202842406cd_Owner">
    <vt:lpwstr>adam.kirkpatrick@emc.com</vt:lpwstr>
  </property>
  <property fmtid="{D5CDD505-2E9C-101B-9397-08002B2CF9AE}" pid="5" name="MSIP_Label_17cb76b2-10b8-4fe1-93d4-2202842406cd_SetDate">
    <vt:lpwstr>2021-02-01T20:57:23.5052652Z</vt:lpwstr>
  </property>
  <property fmtid="{D5CDD505-2E9C-101B-9397-08002B2CF9AE}" pid="6" name="MSIP_Label_17cb76b2-10b8-4fe1-93d4-2202842406cd_Name">
    <vt:lpwstr>External Public</vt:lpwstr>
  </property>
  <property fmtid="{D5CDD505-2E9C-101B-9397-08002B2CF9AE}" pid="7" name="MSIP_Label_17cb76b2-10b8-4fe1-93d4-2202842406cd_Application">
    <vt:lpwstr>Microsoft Azure Information Protection</vt:lpwstr>
  </property>
  <property fmtid="{D5CDD505-2E9C-101B-9397-08002B2CF9AE}" pid="8" name="MSIP_Label_17cb76b2-10b8-4fe1-93d4-2202842406cd_ActionId">
    <vt:lpwstr>38955d7f-2a1c-4ac1-b9b1-1234545e99ab</vt:lpwstr>
  </property>
  <property fmtid="{D5CDD505-2E9C-101B-9397-08002B2CF9AE}" pid="9" name="MSIP_Label_17cb76b2-10b8-4fe1-93d4-2202842406cd_Extended_MSFT_Method">
    <vt:lpwstr>Manual</vt:lpwstr>
  </property>
  <property fmtid="{D5CDD505-2E9C-101B-9397-08002B2CF9AE}" pid="10" name="aiplabel">
    <vt:lpwstr>External Public</vt:lpwstr>
  </property>
</Properties>
</file>